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0E332-B0EB-445C-B0B6-2BCA8684F1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A4F6EF6-68C8-4BFB-B33E-326738C3F8EB}">
      <dgm:prSet phldrT="[Texto]"/>
      <dgm:spPr/>
      <dgm:t>
        <a:bodyPr/>
        <a:lstStyle/>
        <a:p>
          <a:r>
            <a:rPr lang="es-ES" dirty="0" smtClean="0"/>
            <a:t>1977</a:t>
          </a:r>
          <a:endParaRPr lang="es-ES" dirty="0"/>
        </a:p>
      </dgm:t>
    </dgm:pt>
    <dgm:pt modelId="{4A6F2468-1993-4D1A-A09E-60646CB45961}" type="parTrans" cxnId="{96FC3E1E-2BFE-448B-B8B6-7A93C98D6C8C}">
      <dgm:prSet/>
      <dgm:spPr/>
      <dgm:t>
        <a:bodyPr/>
        <a:lstStyle/>
        <a:p>
          <a:endParaRPr lang="es-ES"/>
        </a:p>
      </dgm:t>
    </dgm:pt>
    <dgm:pt modelId="{C094AB32-80FE-455C-ACBE-1F8235EEAF17}" type="sibTrans" cxnId="{96FC3E1E-2BFE-448B-B8B6-7A93C98D6C8C}">
      <dgm:prSet/>
      <dgm:spPr/>
      <dgm:t>
        <a:bodyPr/>
        <a:lstStyle/>
        <a:p>
          <a:endParaRPr lang="es-ES"/>
        </a:p>
      </dgm:t>
    </dgm:pt>
    <dgm:pt modelId="{D4481833-14C8-4071-9B3E-DDA1EAF1E7F5}">
      <dgm:prSet phldrT="[Texto]"/>
      <dgm:spPr/>
      <dgm:t>
        <a:bodyPr/>
        <a:lstStyle/>
        <a:p>
          <a:pPr algn="just"/>
          <a:r>
            <a:rPr lang="es-ES" dirty="0" smtClean="0"/>
            <a:t>Se modifica el Art. 6º Constitucional, agregando la frase “El derecho a la información será garantizado por el Estado”.</a:t>
          </a:r>
          <a:endParaRPr lang="es-ES" dirty="0"/>
        </a:p>
      </dgm:t>
    </dgm:pt>
    <dgm:pt modelId="{9853F2AC-B571-4F3B-8EAA-44CED13858FF}" type="parTrans" cxnId="{E39BCA93-D3EA-4C13-B860-B6AC9B9B189E}">
      <dgm:prSet/>
      <dgm:spPr/>
      <dgm:t>
        <a:bodyPr/>
        <a:lstStyle/>
        <a:p>
          <a:endParaRPr lang="es-ES"/>
        </a:p>
      </dgm:t>
    </dgm:pt>
    <dgm:pt modelId="{C6AC1EA5-C6E6-49B6-B989-0070E5E5BD91}" type="sibTrans" cxnId="{E39BCA93-D3EA-4C13-B860-B6AC9B9B189E}">
      <dgm:prSet/>
      <dgm:spPr/>
      <dgm:t>
        <a:bodyPr/>
        <a:lstStyle/>
        <a:p>
          <a:endParaRPr lang="es-ES"/>
        </a:p>
      </dgm:t>
    </dgm:pt>
    <dgm:pt modelId="{93A4B271-52C1-4EF7-997D-EAFDF0D6E583}">
      <dgm:prSet phldrT="[Texto]"/>
      <dgm:spPr/>
      <dgm:t>
        <a:bodyPr/>
        <a:lstStyle/>
        <a:p>
          <a:r>
            <a:rPr lang="es-ES" dirty="0" smtClean="0"/>
            <a:t>2002</a:t>
          </a:r>
          <a:endParaRPr lang="es-ES" dirty="0"/>
        </a:p>
      </dgm:t>
    </dgm:pt>
    <dgm:pt modelId="{DDE8917B-A46D-4617-BEC1-25C1172E13BD}" type="parTrans" cxnId="{02E39EB8-389F-4C52-9E83-98838947D31B}">
      <dgm:prSet/>
      <dgm:spPr/>
      <dgm:t>
        <a:bodyPr/>
        <a:lstStyle/>
        <a:p>
          <a:endParaRPr lang="es-ES"/>
        </a:p>
      </dgm:t>
    </dgm:pt>
    <dgm:pt modelId="{539CE0EC-918D-4164-8813-3F3263E4FD60}" type="sibTrans" cxnId="{02E39EB8-389F-4C52-9E83-98838947D31B}">
      <dgm:prSet/>
      <dgm:spPr/>
      <dgm:t>
        <a:bodyPr/>
        <a:lstStyle/>
        <a:p>
          <a:endParaRPr lang="es-ES"/>
        </a:p>
      </dgm:t>
    </dgm:pt>
    <dgm:pt modelId="{8A89BA3D-B44F-4C55-A932-F7E809DFE731}">
      <dgm:prSet phldrT="[Texto]"/>
      <dgm:spPr/>
      <dgm:t>
        <a:bodyPr/>
        <a:lstStyle/>
        <a:p>
          <a:pPr algn="just"/>
          <a:r>
            <a:rPr lang="es-ES" dirty="0" smtClean="0"/>
            <a:t>Se promulga la “Ley Federal de Transparencia y Acceso a la Información Pública Gubernamental”.</a:t>
          </a:r>
          <a:endParaRPr lang="es-ES" dirty="0"/>
        </a:p>
      </dgm:t>
    </dgm:pt>
    <dgm:pt modelId="{6F5F4760-E108-4BCC-9512-80D913DEA427}" type="parTrans" cxnId="{95DEC0B7-B926-4196-B8AD-687AC09FFBA0}">
      <dgm:prSet/>
      <dgm:spPr/>
      <dgm:t>
        <a:bodyPr/>
        <a:lstStyle/>
        <a:p>
          <a:endParaRPr lang="es-ES"/>
        </a:p>
      </dgm:t>
    </dgm:pt>
    <dgm:pt modelId="{20536635-0BF3-4ED1-B883-5E071DD41EC8}" type="sibTrans" cxnId="{95DEC0B7-B926-4196-B8AD-687AC09FFBA0}">
      <dgm:prSet/>
      <dgm:spPr/>
      <dgm:t>
        <a:bodyPr/>
        <a:lstStyle/>
        <a:p>
          <a:endParaRPr lang="es-ES"/>
        </a:p>
      </dgm:t>
    </dgm:pt>
    <dgm:pt modelId="{CFD13EBD-C973-4E22-A19A-13FA081A1952}">
      <dgm:prSet phldrT="[Texto]"/>
      <dgm:spPr/>
      <dgm:t>
        <a:bodyPr/>
        <a:lstStyle/>
        <a:p>
          <a:r>
            <a:rPr lang="es-ES" dirty="0" smtClean="0"/>
            <a:t>2003</a:t>
          </a:r>
          <a:endParaRPr lang="es-ES" dirty="0"/>
        </a:p>
      </dgm:t>
    </dgm:pt>
    <dgm:pt modelId="{9A0DA490-9D8E-4A0C-94FA-E75BC3BCD555}" type="parTrans" cxnId="{2BDC8522-0DBA-4062-876E-D26DD85CBD0E}">
      <dgm:prSet/>
      <dgm:spPr/>
      <dgm:t>
        <a:bodyPr/>
        <a:lstStyle/>
        <a:p>
          <a:endParaRPr lang="es-ES"/>
        </a:p>
      </dgm:t>
    </dgm:pt>
    <dgm:pt modelId="{27E1B032-3B29-4034-9EDA-5543857116F3}" type="sibTrans" cxnId="{2BDC8522-0DBA-4062-876E-D26DD85CBD0E}">
      <dgm:prSet/>
      <dgm:spPr/>
      <dgm:t>
        <a:bodyPr/>
        <a:lstStyle/>
        <a:p>
          <a:endParaRPr lang="es-ES"/>
        </a:p>
      </dgm:t>
    </dgm:pt>
    <dgm:pt modelId="{37E70A99-9126-4A75-8547-FBD214E94430}">
      <dgm:prSet phldrT="[Texto]"/>
      <dgm:spPr/>
      <dgm:t>
        <a:bodyPr/>
        <a:lstStyle/>
        <a:p>
          <a:pPr algn="just"/>
          <a:r>
            <a:rPr lang="es-ES" dirty="0" smtClean="0"/>
            <a:t>Se crea el primer Instituto de Acceso a la Información Pública con atribuciones exclusivas al ámbito federal.</a:t>
          </a:r>
          <a:endParaRPr lang="es-ES" dirty="0"/>
        </a:p>
      </dgm:t>
    </dgm:pt>
    <dgm:pt modelId="{1250E3C0-9B20-43DF-B311-3C3CBA45321F}" type="parTrans" cxnId="{01F10309-44D5-4514-9F71-4EE6A1E78F50}">
      <dgm:prSet/>
      <dgm:spPr/>
      <dgm:t>
        <a:bodyPr/>
        <a:lstStyle/>
        <a:p>
          <a:endParaRPr lang="es-ES"/>
        </a:p>
      </dgm:t>
    </dgm:pt>
    <dgm:pt modelId="{6F97E3E6-F43C-4116-8C74-D59823984F03}" type="sibTrans" cxnId="{01F10309-44D5-4514-9F71-4EE6A1E78F50}">
      <dgm:prSet/>
      <dgm:spPr/>
      <dgm:t>
        <a:bodyPr/>
        <a:lstStyle/>
        <a:p>
          <a:endParaRPr lang="es-ES"/>
        </a:p>
      </dgm:t>
    </dgm:pt>
    <dgm:pt modelId="{ABBD9057-9EB6-49B2-A4D7-B6ADA99AAAF3}" type="pres">
      <dgm:prSet presAssocID="{DD30E332-B0EB-445C-B0B6-2BCA8684F1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A76039-6310-4683-87E2-B94D6822D741}" type="pres">
      <dgm:prSet presAssocID="{CA4F6EF6-68C8-4BFB-B33E-326738C3F8EB}" presName="composite" presStyleCnt="0"/>
      <dgm:spPr/>
    </dgm:pt>
    <dgm:pt modelId="{6D9A0BDF-3771-4FB3-8C0C-087C5751EAC4}" type="pres">
      <dgm:prSet presAssocID="{CA4F6EF6-68C8-4BFB-B33E-326738C3F8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F02263-493B-4351-AFAA-B03A44C9BA6C}" type="pres">
      <dgm:prSet presAssocID="{CA4F6EF6-68C8-4BFB-B33E-326738C3F8E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F9F899-08AC-4704-8093-86D68BFF7053}" type="pres">
      <dgm:prSet presAssocID="{C094AB32-80FE-455C-ACBE-1F8235EEAF17}" presName="sp" presStyleCnt="0"/>
      <dgm:spPr/>
    </dgm:pt>
    <dgm:pt modelId="{C181AC3B-313C-45C9-8686-10AC5877FC14}" type="pres">
      <dgm:prSet presAssocID="{93A4B271-52C1-4EF7-997D-EAFDF0D6E583}" presName="composite" presStyleCnt="0"/>
      <dgm:spPr/>
    </dgm:pt>
    <dgm:pt modelId="{E12CF73B-4568-44E9-8005-240E72DD92EC}" type="pres">
      <dgm:prSet presAssocID="{93A4B271-52C1-4EF7-997D-EAFDF0D6E58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24247A-2117-4335-B138-629E2A8A11C9}" type="pres">
      <dgm:prSet presAssocID="{93A4B271-52C1-4EF7-997D-EAFDF0D6E58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81C0D6-3775-497C-AC65-E11ACD8A8BFD}" type="pres">
      <dgm:prSet presAssocID="{539CE0EC-918D-4164-8813-3F3263E4FD60}" presName="sp" presStyleCnt="0"/>
      <dgm:spPr/>
    </dgm:pt>
    <dgm:pt modelId="{4A379A81-D574-4927-B40C-5EA51BCFD374}" type="pres">
      <dgm:prSet presAssocID="{CFD13EBD-C973-4E22-A19A-13FA081A1952}" presName="composite" presStyleCnt="0"/>
      <dgm:spPr/>
    </dgm:pt>
    <dgm:pt modelId="{0F082250-B47B-4251-9316-626B04AAE72F}" type="pres">
      <dgm:prSet presAssocID="{CFD13EBD-C973-4E22-A19A-13FA081A19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9347A0-D2BD-4BC2-8194-20754FFA58AC}" type="pres">
      <dgm:prSet presAssocID="{CFD13EBD-C973-4E22-A19A-13FA081A1952}" presName="descendantText" presStyleLbl="alignAcc1" presStyleIdx="2" presStyleCnt="3" custLinFactNeighborX="0" custLinFactNeighborY="123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DC8522-0DBA-4062-876E-D26DD85CBD0E}" srcId="{DD30E332-B0EB-445C-B0B6-2BCA8684F1E3}" destId="{CFD13EBD-C973-4E22-A19A-13FA081A1952}" srcOrd="2" destOrd="0" parTransId="{9A0DA490-9D8E-4A0C-94FA-E75BC3BCD555}" sibTransId="{27E1B032-3B29-4034-9EDA-5543857116F3}"/>
    <dgm:cxn modelId="{E39BCA93-D3EA-4C13-B860-B6AC9B9B189E}" srcId="{CA4F6EF6-68C8-4BFB-B33E-326738C3F8EB}" destId="{D4481833-14C8-4071-9B3E-DDA1EAF1E7F5}" srcOrd="0" destOrd="0" parTransId="{9853F2AC-B571-4F3B-8EAA-44CED13858FF}" sibTransId="{C6AC1EA5-C6E6-49B6-B989-0070E5E5BD91}"/>
    <dgm:cxn modelId="{95DEC0B7-B926-4196-B8AD-687AC09FFBA0}" srcId="{93A4B271-52C1-4EF7-997D-EAFDF0D6E583}" destId="{8A89BA3D-B44F-4C55-A932-F7E809DFE731}" srcOrd="0" destOrd="0" parTransId="{6F5F4760-E108-4BCC-9512-80D913DEA427}" sibTransId="{20536635-0BF3-4ED1-B883-5E071DD41EC8}"/>
    <dgm:cxn modelId="{25AC1CBF-7801-4F9C-8054-E15EC9E54DB4}" type="presOf" srcId="{CFD13EBD-C973-4E22-A19A-13FA081A1952}" destId="{0F082250-B47B-4251-9316-626B04AAE72F}" srcOrd="0" destOrd="0" presId="urn:microsoft.com/office/officeart/2005/8/layout/chevron2"/>
    <dgm:cxn modelId="{01F10309-44D5-4514-9F71-4EE6A1E78F50}" srcId="{CFD13EBD-C973-4E22-A19A-13FA081A1952}" destId="{37E70A99-9126-4A75-8547-FBD214E94430}" srcOrd="0" destOrd="0" parTransId="{1250E3C0-9B20-43DF-B311-3C3CBA45321F}" sibTransId="{6F97E3E6-F43C-4116-8C74-D59823984F03}"/>
    <dgm:cxn modelId="{0C559646-7758-4EA0-B5F2-D2D8F7B39450}" type="presOf" srcId="{93A4B271-52C1-4EF7-997D-EAFDF0D6E583}" destId="{E12CF73B-4568-44E9-8005-240E72DD92EC}" srcOrd="0" destOrd="0" presId="urn:microsoft.com/office/officeart/2005/8/layout/chevron2"/>
    <dgm:cxn modelId="{96FC3E1E-2BFE-448B-B8B6-7A93C98D6C8C}" srcId="{DD30E332-B0EB-445C-B0B6-2BCA8684F1E3}" destId="{CA4F6EF6-68C8-4BFB-B33E-326738C3F8EB}" srcOrd="0" destOrd="0" parTransId="{4A6F2468-1993-4D1A-A09E-60646CB45961}" sibTransId="{C094AB32-80FE-455C-ACBE-1F8235EEAF17}"/>
    <dgm:cxn modelId="{3E5F692B-B363-45F2-A8B1-0492585682C5}" type="presOf" srcId="{DD30E332-B0EB-445C-B0B6-2BCA8684F1E3}" destId="{ABBD9057-9EB6-49B2-A4D7-B6ADA99AAAF3}" srcOrd="0" destOrd="0" presId="urn:microsoft.com/office/officeart/2005/8/layout/chevron2"/>
    <dgm:cxn modelId="{02E39EB8-389F-4C52-9E83-98838947D31B}" srcId="{DD30E332-B0EB-445C-B0B6-2BCA8684F1E3}" destId="{93A4B271-52C1-4EF7-997D-EAFDF0D6E583}" srcOrd="1" destOrd="0" parTransId="{DDE8917B-A46D-4617-BEC1-25C1172E13BD}" sibTransId="{539CE0EC-918D-4164-8813-3F3263E4FD60}"/>
    <dgm:cxn modelId="{E9BA177D-C49B-4100-A8BC-D4FC9B9415A7}" type="presOf" srcId="{CA4F6EF6-68C8-4BFB-B33E-326738C3F8EB}" destId="{6D9A0BDF-3771-4FB3-8C0C-087C5751EAC4}" srcOrd="0" destOrd="0" presId="urn:microsoft.com/office/officeart/2005/8/layout/chevron2"/>
    <dgm:cxn modelId="{8AD6DBA1-B280-4D89-8B80-F77C95352990}" type="presOf" srcId="{37E70A99-9126-4A75-8547-FBD214E94430}" destId="{2A9347A0-D2BD-4BC2-8194-20754FFA58AC}" srcOrd="0" destOrd="0" presId="urn:microsoft.com/office/officeart/2005/8/layout/chevron2"/>
    <dgm:cxn modelId="{97F2874D-8BA0-46B2-BDCC-8C0AB4D6B331}" type="presOf" srcId="{8A89BA3D-B44F-4C55-A932-F7E809DFE731}" destId="{E124247A-2117-4335-B138-629E2A8A11C9}" srcOrd="0" destOrd="0" presId="urn:microsoft.com/office/officeart/2005/8/layout/chevron2"/>
    <dgm:cxn modelId="{D053CD40-DBA7-411D-BB47-4C91B651AF3B}" type="presOf" srcId="{D4481833-14C8-4071-9B3E-DDA1EAF1E7F5}" destId="{34F02263-493B-4351-AFAA-B03A44C9BA6C}" srcOrd="0" destOrd="0" presId="urn:microsoft.com/office/officeart/2005/8/layout/chevron2"/>
    <dgm:cxn modelId="{11671A94-673B-4E8C-84CA-1509D124D4A3}" type="presParOf" srcId="{ABBD9057-9EB6-49B2-A4D7-B6ADA99AAAF3}" destId="{B6A76039-6310-4683-87E2-B94D6822D741}" srcOrd="0" destOrd="0" presId="urn:microsoft.com/office/officeart/2005/8/layout/chevron2"/>
    <dgm:cxn modelId="{07844A9E-18C8-4BD4-94F0-DECED2EAA156}" type="presParOf" srcId="{B6A76039-6310-4683-87E2-B94D6822D741}" destId="{6D9A0BDF-3771-4FB3-8C0C-087C5751EAC4}" srcOrd="0" destOrd="0" presId="urn:microsoft.com/office/officeart/2005/8/layout/chevron2"/>
    <dgm:cxn modelId="{5D69EF8F-D7D7-464C-8345-E88D0CA56EE7}" type="presParOf" srcId="{B6A76039-6310-4683-87E2-B94D6822D741}" destId="{34F02263-493B-4351-AFAA-B03A44C9BA6C}" srcOrd="1" destOrd="0" presId="urn:microsoft.com/office/officeart/2005/8/layout/chevron2"/>
    <dgm:cxn modelId="{332634CB-A6DC-4D8F-B6D3-BD1F8ADA5968}" type="presParOf" srcId="{ABBD9057-9EB6-49B2-A4D7-B6ADA99AAAF3}" destId="{3CF9F899-08AC-4704-8093-86D68BFF7053}" srcOrd="1" destOrd="0" presId="urn:microsoft.com/office/officeart/2005/8/layout/chevron2"/>
    <dgm:cxn modelId="{5C576BB5-6743-44E2-A63D-00A039AA4865}" type="presParOf" srcId="{ABBD9057-9EB6-49B2-A4D7-B6ADA99AAAF3}" destId="{C181AC3B-313C-45C9-8686-10AC5877FC14}" srcOrd="2" destOrd="0" presId="urn:microsoft.com/office/officeart/2005/8/layout/chevron2"/>
    <dgm:cxn modelId="{DEC740CB-4137-4D9C-82D5-51A8D1CDB3E1}" type="presParOf" srcId="{C181AC3B-313C-45C9-8686-10AC5877FC14}" destId="{E12CF73B-4568-44E9-8005-240E72DD92EC}" srcOrd="0" destOrd="0" presId="urn:microsoft.com/office/officeart/2005/8/layout/chevron2"/>
    <dgm:cxn modelId="{4BA57599-6CBB-49C6-93D0-DA139642A89C}" type="presParOf" srcId="{C181AC3B-313C-45C9-8686-10AC5877FC14}" destId="{E124247A-2117-4335-B138-629E2A8A11C9}" srcOrd="1" destOrd="0" presId="urn:microsoft.com/office/officeart/2005/8/layout/chevron2"/>
    <dgm:cxn modelId="{B75C8C85-8BAE-483D-A454-B1E023531E99}" type="presParOf" srcId="{ABBD9057-9EB6-49B2-A4D7-B6ADA99AAAF3}" destId="{7C81C0D6-3775-497C-AC65-E11ACD8A8BFD}" srcOrd="3" destOrd="0" presId="urn:microsoft.com/office/officeart/2005/8/layout/chevron2"/>
    <dgm:cxn modelId="{3EE98D50-66CE-4DF8-9EB0-4B17E82D4360}" type="presParOf" srcId="{ABBD9057-9EB6-49B2-A4D7-B6ADA99AAAF3}" destId="{4A379A81-D574-4927-B40C-5EA51BCFD374}" srcOrd="4" destOrd="0" presId="urn:microsoft.com/office/officeart/2005/8/layout/chevron2"/>
    <dgm:cxn modelId="{B346B499-24A8-4669-9870-AA9FDBEEEC46}" type="presParOf" srcId="{4A379A81-D574-4927-B40C-5EA51BCFD374}" destId="{0F082250-B47B-4251-9316-626B04AAE72F}" srcOrd="0" destOrd="0" presId="urn:microsoft.com/office/officeart/2005/8/layout/chevron2"/>
    <dgm:cxn modelId="{441EF499-B930-4D7D-AECC-5235F2C8B980}" type="presParOf" srcId="{4A379A81-D574-4927-B40C-5EA51BCFD374}" destId="{2A9347A0-D2BD-4BC2-8194-20754FFA58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C5BBA-DCFA-4F7D-8BEA-8A0F3CDAE43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7B17521-E03F-4C0A-BADB-7A09D21EB95D}">
      <dgm:prSet phldrT="[Texto]"/>
      <dgm:spPr/>
      <dgm:t>
        <a:bodyPr/>
        <a:lstStyle/>
        <a:p>
          <a:r>
            <a:rPr lang="es-ES" dirty="0" smtClean="0"/>
            <a:t>2011</a:t>
          </a:r>
          <a:endParaRPr lang="es-ES" dirty="0"/>
        </a:p>
      </dgm:t>
    </dgm:pt>
    <dgm:pt modelId="{0E87693B-F043-421C-BC76-3C37C92AFD54}" type="parTrans" cxnId="{5B5529DC-DEE5-479E-9CD2-C96931A64B42}">
      <dgm:prSet/>
      <dgm:spPr/>
      <dgm:t>
        <a:bodyPr/>
        <a:lstStyle/>
        <a:p>
          <a:endParaRPr lang="es-ES"/>
        </a:p>
      </dgm:t>
    </dgm:pt>
    <dgm:pt modelId="{D458029F-92AF-4736-AD23-35DA40E4791A}" type="sibTrans" cxnId="{5B5529DC-DEE5-479E-9CD2-C96931A64B42}">
      <dgm:prSet/>
      <dgm:spPr/>
      <dgm:t>
        <a:bodyPr/>
        <a:lstStyle/>
        <a:p>
          <a:endParaRPr lang="es-ES"/>
        </a:p>
      </dgm:t>
    </dgm:pt>
    <dgm:pt modelId="{3EA1D7E6-20F3-4444-A7C2-2B1EA89E3992}">
      <dgm:prSet phldrT="[Texto]"/>
      <dgm:spPr/>
      <dgm:t>
        <a:bodyPr/>
        <a:lstStyle/>
        <a:p>
          <a:pPr algn="just"/>
          <a:r>
            <a:rPr lang="es-ES" dirty="0" smtClean="0"/>
            <a:t>México participa en la fundación de la Alianza para Gobierno Abierto (</a:t>
          </a:r>
          <a:r>
            <a:rPr lang="es-ES" dirty="0" err="1" smtClean="0"/>
            <a:t>AGA</a:t>
          </a:r>
          <a:r>
            <a:rPr lang="es-ES" dirty="0" smtClean="0"/>
            <a:t>).</a:t>
          </a:r>
          <a:endParaRPr lang="es-ES" dirty="0"/>
        </a:p>
      </dgm:t>
    </dgm:pt>
    <dgm:pt modelId="{827AA205-0F64-404E-A6B7-729B65FB1823}" type="parTrans" cxnId="{5B3354FA-E90E-49D8-B758-D4CE66790F47}">
      <dgm:prSet/>
      <dgm:spPr/>
      <dgm:t>
        <a:bodyPr/>
        <a:lstStyle/>
        <a:p>
          <a:endParaRPr lang="es-ES"/>
        </a:p>
      </dgm:t>
    </dgm:pt>
    <dgm:pt modelId="{5A1C6563-F264-4750-8331-66DDECC9C33B}" type="sibTrans" cxnId="{5B3354FA-E90E-49D8-B758-D4CE66790F47}">
      <dgm:prSet/>
      <dgm:spPr/>
      <dgm:t>
        <a:bodyPr/>
        <a:lstStyle/>
        <a:p>
          <a:endParaRPr lang="es-ES"/>
        </a:p>
      </dgm:t>
    </dgm:pt>
    <dgm:pt modelId="{9AA54873-36D2-4651-A0E5-7B2B26103847}">
      <dgm:prSet phldrT="[Texto]"/>
      <dgm:spPr/>
      <dgm:t>
        <a:bodyPr/>
        <a:lstStyle/>
        <a:p>
          <a:r>
            <a:rPr lang="es-ES" dirty="0" smtClean="0"/>
            <a:t>2014</a:t>
          </a:r>
          <a:endParaRPr lang="es-ES" dirty="0"/>
        </a:p>
      </dgm:t>
    </dgm:pt>
    <dgm:pt modelId="{94F5929C-7B18-4753-978A-4C870C3565AD}" type="parTrans" cxnId="{E4C488DF-378D-4E8E-BED6-18A63A70AAF0}">
      <dgm:prSet/>
      <dgm:spPr/>
      <dgm:t>
        <a:bodyPr/>
        <a:lstStyle/>
        <a:p>
          <a:endParaRPr lang="es-ES"/>
        </a:p>
      </dgm:t>
    </dgm:pt>
    <dgm:pt modelId="{F3516D89-A64B-4DFD-BFCC-42F404C62DDB}" type="sibTrans" cxnId="{E4C488DF-378D-4E8E-BED6-18A63A70AAF0}">
      <dgm:prSet/>
      <dgm:spPr/>
      <dgm:t>
        <a:bodyPr/>
        <a:lstStyle/>
        <a:p>
          <a:endParaRPr lang="es-ES"/>
        </a:p>
      </dgm:t>
    </dgm:pt>
    <dgm:pt modelId="{20F63B98-8263-40BE-B693-DA0ECEEBFC45}">
      <dgm:prSet phldrT="[Texto]"/>
      <dgm:spPr/>
      <dgm:t>
        <a:bodyPr/>
        <a:lstStyle/>
        <a:p>
          <a:pPr algn="just"/>
          <a:r>
            <a:rPr lang="es-ES" dirty="0" smtClean="0"/>
            <a:t>El Instituto Nacional de Transparencia, Acceso a la Información y Protección de Datos Personales (</a:t>
          </a:r>
          <a:r>
            <a:rPr lang="es-ES" dirty="0" err="1" smtClean="0"/>
            <a:t>INAI</a:t>
          </a:r>
          <a:r>
            <a:rPr lang="es-ES" dirty="0" smtClean="0"/>
            <a:t>) se convierte en un Organismo Constitucional Autónomo.</a:t>
          </a:r>
          <a:endParaRPr lang="es-ES" dirty="0"/>
        </a:p>
      </dgm:t>
    </dgm:pt>
    <dgm:pt modelId="{6F1CD1D3-1CED-480B-A73A-B9E919D6B629}" type="parTrans" cxnId="{ED2FB26F-E523-4469-882B-A38A7F13A7FD}">
      <dgm:prSet/>
      <dgm:spPr/>
      <dgm:t>
        <a:bodyPr/>
        <a:lstStyle/>
        <a:p>
          <a:endParaRPr lang="es-ES"/>
        </a:p>
      </dgm:t>
    </dgm:pt>
    <dgm:pt modelId="{00B278B8-E790-4F14-8B44-D61BD823ED72}" type="sibTrans" cxnId="{ED2FB26F-E523-4469-882B-A38A7F13A7FD}">
      <dgm:prSet/>
      <dgm:spPr/>
      <dgm:t>
        <a:bodyPr/>
        <a:lstStyle/>
        <a:p>
          <a:endParaRPr lang="es-ES"/>
        </a:p>
      </dgm:t>
    </dgm:pt>
    <dgm:pt modelId="{08290AF8-28F8-4B29-815E-7D7496A53A57}" type="pres">
      <dgm:prSet presAssocID="{AB2C5BBA-DCFA-4F7D-8BEA-8A0F3CDAE4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3F5919-3874-4CE7-B5E7-F7DF7A783687}" type="pres">
      <dgm:prSet presAssocID="{F7B17521-E03F-4C0A-BADB-7A09D21EB95D}" presName="composite" presStyleCnt="0"/>
      <dgm:spPr/>
    </dgm:pt>
    <dgm:pt modelId="{D54752AC-4C6D-445E-B1D4-310AD78D9A7F}" type="pres">
      <dgm:prSet presAssocID="{F7B17521-E03F-4C0A-BADB-7A09D21EB95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67667E-0B97-4B46-9FA6-331BC02085C8}" type="pres">
      <dgm:prSet presAssocID="{F7B17521-E03F-4C0A-BADB-7A09D21EB95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982DEC-5834-4B38-A2A0-BF5637EFA1F7}" type="pres">
      <dgm:prSet presAssocID="{D458029F-92AF-4736-AD23-35DA40E4791A}" presName="sp" presStyleCnt="0"/>
      <dgm:spPr/>
    </dgm:pt>
    <dgm:pt modelId="{F0AC5E1F-2634-4707-AEDA-0EE44D368DCE}" type="pres">
      <dgm:prSet presAssocID="{9AA54873-36D2-4651-A0E5-7B2B26103847}" presName="composite" presStyleCnt="0"/>
      <dgm:spPr/>
    </dgm:pt>
    <dgm:pt modelId="{B4841124-7676-479B-94A5-C3326E803020}" type="pres">
      <dgm:prSet presAssocID="{9AA54873-36D2-4651-A0E5-7B2B2610384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3889A9-674B-4330-A20A-17900B6233D4}" type="pres">
      <dgm:prSet presAssocID="{9AA54873-36D2-4651-A0E5-7B2B2610384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779839-7282-4613-9D1D-0EA4A151EE80}" type="presOf" srcId="{F7B17521-E03F-4C0A-BADB-7A09D21EB95D}" destId="{D54752AC-4C6D-445E-B1D4-310AD78D9A7F}" srcOrd="0" destOrd="0" presId="urn:microsoft.com/office/officeart/2005/8/layout/chevron2"/>
    <dgm:cxn modelId="{EBB92E82-4246-4954-AC3E-9354807CDB8D}" type="presOf" srcId="{AB2C5BBA-DCFA-4F7D-8BEA-8A0F3CDAE434}" destId="{08290AF8-28F8-4B29-815E-7D7496A53A57}" srcOrd="0" destOrd="0" presId="urn:microsoft.com/office/officeart/2005/8/layout/chevron2"/>
    <dgm:cxn modelId="{ED2FB26F-E523-4469-882B-A38A7F13A7FD}" srcId="{9AA54873-36D2-4651-A0E5-7B2B26103847}" destId="{20F63B98-8263-40BE-B693-DA0ECEEBFC45}" srcOrd="0" destOrd="0" parTransId="{6F1CD1D3-1CED-480B-A73A-B9E919D6B629}" sibTransId="{00B278B8-E790-4F14-8B44-D61BD823ED72}"/>
    <dgm:cxn modelId="{E4C488DF-378D-4E8E-BED6-18A63A70AAF0}" srcId="{AB2C5BBA-DCFA-4F7D-8BEA-8A0F3CDAE434}" destId="{9AA54873-36D2-4651-A0E5-7B2B26103847}" srcOrd="1" destOrd="0" parTransId="{94F5929C-7B18-4753-978A-4C870C3565AD}" sibTransId="{F3516D89-A64B-4DFD-BFCC-42F404C62DDB}"/>
    <dgm:cxn modelId="{5B5529DC-DEE5-479E-9CD2-C96931A64B42}" srcId="{AB2C5BBA-DCFA-4F7D-8BEA-8A0F3CDAE434}" destId="{F7B17521-E03F-4C0A-BADB-7A09D21EB95D}" srcOrd="0" destOrd="0" parTransId="{0E87693B-F043-421C-BC76-3C37C92AFD54}" sibTransId="{D458029F-92AF-4736-AD23-35DA40E4791A}"/>
    <dgm:cxn modelId="{A4A11CA1-965F-425B-9783-CAF4B439234F}" type="presOf" srcId="{9AA54873-36D2-4651-A0E5-7B2B26103847}" destId="{B4841124-7676-479B-94A5-C3326E803020}" srcOrd="0" destOrd="0" presId="urn:microsoft.com/office/officeart/2005/8/layout/chevron2"/>
    <dgm:cxn modelId="{504E36FA-C794-41F2-8CA7-9A8973B2C6DF}" type="presOf" srcId="{20F63B98-8263-40BE-B693-DA0ECEEBFC45}" destId="{683889A9-674B-4330-A20A-17900B6233D4}" srcOrd="0" destOrd="0" presId="urn:microsoft.com/office/officeart/2005/8/layout/chevron2"/>
    <dgm:cxn modelId="{5B3354FA-E90E-49D8-B758-D4CE66790F47}" srcId="{F7B17521-E03F-4C0A-BADB-7A09D21EB95D}" destId="{3EA1D7E6-20F3-4444-A7C2-2B1EA89E3992}" srcOrd="0" destOrd="0" parTransId="{827AA205-0F64-404E-A6B7-729B65FB1823}" sibTransId="{5A1C6563-F264-4750-8331-66DDECC9C33B}"/>
    <dgm:cxn modelId="{DE3DAEF0-BFFE-4418-BBB5-5255E5E71DC1}" type="presOf" srcId="{3EA1D7E6-20F3-4444-A7C2-2B1EA89E3992}" destId="{6467667E-0B97-4B46-9FA6-331BC02085C8}" srcOrd="0" destOrd="0" presId="urn:microsoft.com/office/officeart/2005/8/layout/chevron2"/>
    <dgm:cxn modelId="{7B6B67CA-ACB1-40F3-8AC8-1F351EA8CFD8}" type="presParOf" srcId="{08290AF8-28F8-4B29-815E-7D7496A53A57}" destId="{893F5919-3874-4CE7-B5E7-F7DF7A783687}" srcOrd="0" destOrd="0" presId="urn:microsoft.com/office/officeart/2005/8/layout/chevron2"/>
    <dgm:cxn modelId="{68C3A023-B25E-430F-8B2B-687262A43472}" type="presParOf" srcId="{893F5919-3874-4CE7-B5E7-F7DF7A783687}" destId="{D54752AC-4C6D-445E-B1D4-310AD78D9A7F}" srcOrd="0" destOrd="0" presId="urn:microsoft.com/office/officeart/2005/8/layout/chevron2"/>
    <dgm:cxn modelId="{D4DA0C50-7C18-4695-B13E-A841056C9F23}" type="presParOf" srcId="{893F5919-3874-4CE7-B5E7-F7DF7A783687}" destId="{6467667E-0B97-4B46-9FA6-331BC02085C8}" srcOrd="1" destOrd="0" presId="urn:microsoft.com/office/officeart/2005/8/layout/chevron2"/>
    <dgm:cxn modelId="{1ADC9F06-ED94-4F66-AD48-105A5107214A}" type="presParOf" srcId="{08290AF8-28F8-4B29-815E-7D7496A53A57}" destId="{AC982DEC-5834-4B38-A2A0-BF5637EFA1F7}" srcOrd="1" destOrd="0" presId="urn:microsoft.com/office/officeart/2005/8/layout/chevron2"/>
    <dgm:cxn modelId="{D151DC54-E372-47F8-BEE8-DADD5ED2512B}" type="presParOf" srcId="{08290AF8-28F8-4B29-815E-7D7496A53A57}" destId="{F0AC5E1F-2634-4707-AEDA-0EE44D368DCE}" srcOrd="2" destOrd="0" presId="urn:microsoft.com/office/officeart/2005/8/layout/chevron2"/>
    <dgm:cxn modelId="{15B18714-0CCF-4822-9273-47D53E9AAA70}" type="presParOf" srcId="{F0AC5E1F-2634-4707-AEDA-0EE44D368DCE}" destId="{B4841124-7676-479B-94A5-C3326E803020}" srcOrd="0" destOrd="0" presId="urn:microsoft.com/office/officeart/2005/8/layout/chevron2"/>
    <dgm:cxn modelId="{7B855D6B-7CEB-4D99-97D7-239EB6FB2A8D}" type="presParOf" srcId="{F0AC5E1F-2634-4707-AEDA-0EE44D368DCE}" destId="{683889A9-674B-4330-A20A-17900B6233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0BDF-3771-4FB3-8C0C-087C5751EAC4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1977</a:t>
          </a:r>
          <a:endParaRPr lang="es-ES" sz="3100" kern="1200" dirty="0"/>
        </a:p>
      </dsp:txBody>
      <dsp:txXfrm rot="-5400000">
        <a:off x="0" y="554579"/>
        <a:ext cx="1105044" cy="473590"/>
      </dsp:txXfrm>
    </dsp:sp>
    <dsp:sp modelId="{34F02263-493B-4351-AFAA-B03A44C9BA6C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Se modifica el Art. 6º Constitucional, agregando la frase “El derecho a la información será garantizado por el Estado”.</a:t>
          </a:r>
          <a:endParaRPr lang="es-ES" sz="2900" kern="1200" dirty="0"/>
        </a:p>
      </dsp:txBody>
      <dsp:txXfrm rot="-5400000">
        <a:off x="1105044" y="52149"/>
        <a:ext cx="9360464" cy="925930"/>
      </dsp:txXfrm>
    </dsp:sp>
    <dsp:sp modelId="{E12CF73B-4568-44E9-8005-240E72DD92EC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2002</a:t>
          </a:r>
          <a:endParaRPr lang="es-ES" sz="3100" kern="1200" dirty="0"/>
        </a:p>
      </dsp:txBody>
      <dsp:txXfrm rot="-5400000">
        <a:off x="0" y="1938873"/>
        <a:ext cx="1105044" cy="473590"/>
      </dsp:txXfrm>
    </dsp:sp>
    <dsp:sp modelId="{E124247A-2117-4335-B138-629E2A8A11C9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Se promulga la “Ley Federal de Transparencia y Acceso a la Información Pública Gubernamental”.</a:t>
          </a:r>
          <a:endParaRPr lang="es-ES" sz="2900" kern="1200" dirty="0"/>
        </a:p>
      </dsp:txBody>
      <dsp:txXfrm rot="-5400000">
        <a:off x="1105044" y="1436443"/>
        <a:ext cx="9360464" cy="925930"/>
      </dsp:txXfrm>
    </dsp:sp>
    <dsp:sp modelId="{0F082250-B47B-4251-9316-626B04AAE72F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2003</a:t>
          </a:r>
          <a:endParaRPr lang="es-ES" sz="3100" kern="1200" dirty="0"/>
        </a:p>
      </dsp:txBody>
      <dsp:txXfrm rot="-5400000">
        <a:off x="0" y="3323167"/>
        <a:ext cx="1105044" cy="473590"/>
      </dsp:txXfrm>
    </dsp:sp>
    <dsp:sp modelId="{2A9347A0-D2BD-4BC2-8194-20754FFA58AC}">
      <dsp:nvSpPr>
        <dsp:cNvPr id="0" name=""/>
        <dsp:cNvSpPr/>
      </dsp:nvSpPr>
      <dsp:spPr>
        <a:xfrm rot="5400000">
          <a:off x="5297265" y="-1294574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Se crea el primer Instituto de Acceso a la Información Pública con atribuciones exclusivas al ámbito federal.</a:t>
          </a:r>
          <a:endParaRPr lang="es-ES" sz="2900" kern="1200" dirty="0"/>
        </a:p>
      </dsp:txBody>
      <dsp:txXfrm rot="-5400000">
        <a:off x="1105044" y="2947738"/>
        <a:ext cx="9360464" cy="925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752AC-4C6D-445E-B1D4-310AD78D9A7F}">
      <dsp:nvSpPr>
        <dsp:cNvPr id="0" name=""/>
        <dsp:cNvSpPr/>
      </dsp:nvSpPr>
      <dsp:spPr>
        <a:xfrm rot="5400000">
          <a:off x="-321126" y="323823"/>
          <a:ext cx="2140843" cy="1498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2011</a:t>
          </a:r>
          <a:endParaRPr lang="es-ES" sz="4200" kern="1200" dirty="0"/>
        </a:p>
      </dsp:txBody>
      <dsp:txXfrm rot="-5400000">
        <a:off x="1" y="751991"/>
        <a:ext cx="1498590" cy="642253"/>
      </dsp:txXfrm>
    </dsp:sp>
    <dsp:sp modelId="{6467667E-0B97-4B46-9FA6-331BC02085C8}">
      <dsp:nvSpPr>
        <dsp:cNvPr id="0" name=""/>
        <dsp:cNvSpPr/>
      </dsp:nvSpPr>
      <dsp:spPr>
        <a:xfrm rot="5400000">
          <a:off x="5103403" y="-3602116"/>
          <a:ext cx="1391548" cy="8601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México participa en la fundación de la Alianza para Gobierno Abierto (</a:t>
          </a:r>
          <a:r>
            <a:rPr lang="es-ES" sz="2800" kern="1200" dirty="0" err="1" smtClean="0"/>
            <a:t>AGA</a:t>
          </a:r>
          <a:r>
            <a:rPr lang="es-ES" sz="2800" kern="1200" dirty="0" smtClean="0"/>
            <a:t>).</a:t>
          </a:r>
          <a:endParaRPr lang="es-ES" sz="2800" kern="1200" dirty="0"/>
        </a:p>
      </dsp:txBody>
      <dsp:txXfrm rot="-5400000">
        <a:off x="1498590" y="70627"/>
        <a:ext cx="8533244" cy="1255688"/>
      </dsp:txXfrm>
    </dsp:sp>
    <dsp:sp modelId="{B4841124-7676-479B-94A5-C3326E803020}">
      <dsp:nvSpPr>
        <dsp:cNvPr id="0" name=""/>
        <dsp:cNvSpPr/>
      </dsp:nvSpPr>
      <dsp:spPr>
        <a:xfrm rot="5400000">
          <a:off x="-321126" y="2177994"/>
          <a:ext cx="2140843" cy="1498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2014</a:t>
          </a:r>
          <a:endParaRPr lang="es-ES" sz="4200" kern="1200" dirty="0"/>
        </a:p>
      </dsp:txBody>
      <dsp:txXfrm rot="-5400000">
        <a:off x="1" y="2606162"/>
        <a:ext cx="1498590" cy="642253"/>
      </dsp:txXfrm>
    </dsp:sp>
    <dsp:sp modelId="{683889A9-674B-4330-A20A-17900B6233D4}">
      <dsp:nvSpPr>
        <dsp:cNvPr id="0" name=""/>
        <dsp:cNvSpPr/>
      </dsp:nvSpPr>
      <dsp:spPr>
        <a:xfrm rot="5400000">
          <a:off x="5103403" y="-1747944"/>
          <a:ext cx="1391548" cy="8601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El Instituto Nacional de Transparencia, Acceso a la Información y Protección de Datos Personales (</a:t>
          </a:r>
          <a:r>
            <a:rPr lang="es-ES" sz="2800" kern="1200" dirty="0" err="1" smtClean="0"/>
            <a:t>INAI</a:t>
          </a:r>
          <a:r>
            <a:rPr lang="es-ES" sz="2800" kern="1200" dirty="0" smtClean="0"/>
            <a:t>) se convierte en un Organismo Constitucional Autónomo.</a:t>
          </a:r>
          <a:endParaRPr lang="es-ES" sz="2800" kern="1200" dirty="0"/>
        </a:p>
      </dsp:txBody>
      <dsp:txXfrm rot="-5400000">
        <a:off x="1498590" y="1924799"/>
        <a:ext cx="8533244" cy="125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D2BD4-BF03-4346-A517-F2DE4E0BF920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100A0-9CBB-4B3E-B37D-47B31E16C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6242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5CAA0-A212-4EE9-A2A2-14C87A0BC7E4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08FAB-503E-464A-80E0-7F21953D4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2424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25C5-B614-4EB8-87C8-8651E332DD17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9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73D-024C-465E-9BD8-BA196351A3D4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3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3394-1005-4E93-ADC9-6CB873FED299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5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282F-3B70-40BB-8910-373B166380B8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06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3662-6CA1-46AC-BCB2-F0A7F38100D8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72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650C-67D2-46FD-B459-57FF8D643E84}" type="datetime1">
              <a:rPr lang="es-MX" smtClean="0"/>
              <a:t>25/01/2017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49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57D5-065D-4F58-832D-597ABF6EF093}" type="datetime1">
              <a:rPr lang="es-MX" smtClean="0"/>
              <a:t>25/01/2017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21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363-2027-4DDA-A5D5-BF472C93CDC6}" type="datetime1">
              <a:rPr lang="es-MX" smtClean="0"/>
              <a:t>25/01/2017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28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39C2-798A-4138-BD36-1223ECDCDA30}" type="datetime1">
              <a:rPr lang="es-MX" smtClean="0"/>
              <a:t>25/01/2017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1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FB0-8125-458C-ABA5-1E50E21191FC}" type="datetime1">
              <a:rPr lang="es-MX" smtClean="0"/>
              <a:t>25/01/2017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10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2B6C-ADCD-4A2A-A696-5DEA2E33A129}" type="datetime1">
              <a:rPr lang="es-MX" smtClean="0"/>
              <a:t>25/01/2017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48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9A86-47E3-4461-A3F5-4F276209EA12}" type="datetime1">
              <a:rPr lang="es-MX" smtClean="0"/>
              <a:t>25/01/2017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9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-1" t="7572" r="5770" b="10844"/>
          <a:stretch/>
        </p:blipFill>
        <p:spPr>
          <a:xfrm>
            <a:off x="4463255" y="54651"/>
            <a:ext cx="6979807" cy="674043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4414" r="1999"/>
          <a:stretch/>
        </p:blipFill>
        <p:spPr>
          <a:xfrm>
            <a:off x="198582" y="564102"/>
            <a:ext cx="3718675" cy="113406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32" y="2851875"/>
            <a:ext cx="2685586" cy="7926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582" y="5094515"/>
            <a:ext cx="3420205" cy="11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>
                <a:latin typeface="Arial Rounded MT Bold" panose="020F0704030504030204" pitchFamily="34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>
                <a:latin typeface="Arial Rounded MT Bold" panose="020F0704030504030204" pitchFamily="34" charset="0"/>
              </a:rPr>
              <a:t>-¿Cómo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0010" y="1825625"/>
            <a:ext cx="63637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000" dirty="0" smtClean="0"/>
              <a:t>3º Integración del Secretariado Técnico Local</a:t>
            </a:r>
          </a:p>
          <a:p>
            <a:pPr marL="0" indent="0" algn="just">
              <a:buNone/>
            </a:pPr>
            <a:r>
              <a:rPr lang="es-MX" dirty="0" smtClean="0"/>
              <a:t>Es el espacio institucionalizado para la toma de decisiones de los procesos de Gobierno Abierto y debe estar integrado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por lo menos </a:t>
            </a:r>
            <a:r>
              <a:rPr lang="es-MX" dirty="0" smtClean="0"/>
              <a:t>por 3 representantes de:</a:t>
            </a:r>
          </a:p>
          <a:p>
            <a:pPr algn="just"/>
            <a:r>
              <a:rPr lang="es-MX" dirty="0" smtClean="0"/>
              <a:t>Sociedad Civil</a:t>
            </a:r>
          </a:p>
          <a:p>
            <a:pPr algn="just"/>
            <a:r>
              <a:rPr lang="es-MX" dirty="0" smtClean="0"/>
              <a:t>Organismo Garante</a:t>
            </a:r>
          </a:p>
          <a:p>
            <a:pPr algn="just"/>
            <a:r>
              <a:rPr lang="es-MX" dirty="0" smtClean="0"/>
              <a:t>Autoridad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44" y="2410370"/>
            <a:ext cx="4314825" cy="2533650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51299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>
                <a:latin typeface="Arial Rounded MT Bold" panose="020F0704030504030204" pitchFamily="34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>
                <a:latin typeface="Arial Rounded MT Bold" panose="020F0704030504030204" pitchFamily="34" charset="0"/>
              </a:rPr>
              <a:t>-¿Cómo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6320" y="2374266"/>
            <a:ext cx="6400800" cy="3412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/>
              <a:t>4º Mesas Participativas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 algn="just">
              <a:buNone/>
            </a:pPr>
            <a:r>
              <a:rPr lang="es-MX" sz="2600" dirty="0" smtClean="0"/>
              <a:t>Son mesas de trabajo donde participan todos los sectores para identificar la problemática social y el curso de acción para corregirla. La información generada en estos espacios conformará el Plan de Acción Local.</a:t>
            </a:r>
            <a:endParaRPr lang="es-MX" sz="2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971" r="7538"/>
          <a:stretch/>
        </p:blipFill>
        <p:spPr>
          <a:xfrm>
            <a:off x="720634" y="2358798"/>
            <a:ext cx="3631475" cy="2924175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9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>
                <a:latin typeface="Arial Rounded MT Bold" panose="020F0704030504030204" pitchFamily="34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>
                <a:latin typeface="Arial Rounded MT Bold" panose="020F0704030504030204" pitchFamily="34" charset="0"/>
              </a:rPr>
              <a:t>-¿Cómo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4494" y="2381227"/>
            <a:ext cx="6419305" cy="3634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/>
              <a:t>5º Plan de Acción Local (PAL)</a:t>
            </a:r>
          </a:p>
          <a:p>
            <a:pPr marL="0" indent="0" algn="just">
              <a:buNone/>
            </a:pPr>
            <a:r>
              <a:rPr lang="es-MX" sz="2400" dirty="0" smtClean="0"/>
              <a:t>El acuerdo que plasma los objetivos, compromisos y cursos de acción concretos para cumplir los retos que se hayan seleccionado en las mesas de trabajo. Debe de delimitar las responsabilidades de cada actor y establecer una calendarización de actividades, el PAL tiene vigencia de un año.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94" y="2381227"/>
            <a:ext cx="4305300" cy="2952750"/>
          </a:xfrm>
          <a:prstGeom prst="rect">
            <a:avLst/>
          </a:prstGeom>
        </p:spPr>
      </p:pic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6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sz="4000" dirty="0">
                <a:latin typeface="Arial Rounded MT Bold" panose="020F0704030504030204" pitchFamily="34" charset="0"/>
              </a:rPr>
              <a:t> </a:t>
            </a:r>
            <a:r>
              <a:rPr lang="es-MX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sz="4000" dirty="0">
                <a:latin typeface="Arial Rounded MT Bold" panose="020F0704030504030204" pitchFamily="34" charset="0"/>
              </a:rPr>
              <a:t>-¿Cómo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499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El PAL establecerá 5 compromisos, que se deben enmarcar con lo siguiente:</a:t>
            </a:r>
          </a:p>
          <a:p>
            <a:pPr algn="just"/>
            <a:r>
              <a:rPr lang="es-MX" dirty="0" smtClean="0"/>
              <a:t>Uno que implique el seguimiento al proyecto “</a:t>
            </a:r>
            <a:r>
              <a:rPr lang="es-MX" dirty="0" err="1" smtClean="0"/>
              <a:t>Follow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Money”, que es el rastreo de los recursos asignados y ejercidos en programas gubernamentales.</a:t>
            </a:r>
          </a:p>
          <a:p>
            <a:pPr algn="just"/>
            <a:r>
              <a:rPr lang="es-MX" dirty="0" smtClean="0"/>
              <a:t>Dos alineados al Plan de Acción (PA18) de la Alianza para el Gobierno Abierto (</a:t>
            </a:r>
            <a:r>
              <a:rPr lang="es-MX" dirty="0" err="1" smtClean="0"/>
              <a:t>AGA</a:t>
            </a:r>
            <a:r>
              <a:rPr lang="es-MX" dirty="0" smtClean="0"/>
              <a:t>).</a:t>
            </a:r>
          </a:p>
          <a:p>
            <a:pPr algn="just"/>
            <a:r>
              <a:rPr lang="es-MX" dirty="0" smtClean="0"/>
              <a:t>Dos que surgirán de las necesidades locales específicas comentadas en las Mesa de Trabajo.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212" y="512229"/>
            <a:ext cx="1503779" cy="1031353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7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sz="4000" dirty="0">
                <a:latin typeface="Arial Rounded MT Bold" panose="020F0704030504030204" pitchFamily="34" charset="0"/>
              </a:rPr>
              <a:t> </a:t>
            </a:r>
            <a:r>
              <a:rPr lang="es-MX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sz="4000" dirty="0">
                <a:latin typeface="Arial Rounded MT Bold" panose="020F0704030504030204" pitchFamily="34" charset="0"/>
              </a:rPr>
              <a:t>-¿Cómo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7314" y="2230575"/>
            <a:ext cx="6716486" cy="3752215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La idea central de este proyecto es que “La información sobre el flujo del dinero desde el presupuesto federal hasta las acciones implementadas, debe permitir a la ciudadanía entender de qué manera se están utilizando los recursos, qué resultados produce esta inversión y como se utiliza esta información para incidir en la toma de decisiones públicas”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212" y="512229"/>
            <a:ext cx="1503779" cy="10313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8" y="2895191"/>
            <a:ext cx="4353198" cy="1381125"/>
          </a:xfrm>
          <a:prstGeom prst="rect">
            <a:avLst/>
          </a:prstGeom>
        </p:spPr>
      </p:pic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387" y="5938241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sz="4000" dirty="0">
                <a:latin typeface="Arial Rounded MT Bold" panose="020F0704030504030204" pitchFamily="34" charset="0"/>
              </a:rPr>
              <a:t> </a:t>
            </a:r>
            <a:r>
              <a:rPr lang="es-MX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sz="4000" dirty="0">
                <a:latin typeface="Arial Rounded MT Bold" panose="020F0704030504030204" pitchFamily="34" charset="0"/>
              </a:rPr>
              <a:t>-¿Cómo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427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Para la elaboración del Plan de Acción 2016-218 de la </a:t>
            </a:r>
            <a:r>
              <a:rPr lang="es-MX" dirty="0" err="1" smtClean="0"/>
              <a:t>AGA</a:t>
            </a:r>
            <a:r>
              <a:rPr lang="es-MX" dirty="0" smtClean="0"/>
              <a:t>, la </a:t>
            </a:r>
            <a:r>
              <a:rPr lang="es-MX" dirty="0"/>
              <a:t>consulta pública por Internet en el sitio de participación ciudadana del Gobierno Federal, permitió identificar los siguientes ejes temáticos en los que los ciudadanos desean se mejore la calidad: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Derechos humanos y fortalecimiento del Estado de Derecho.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Sistema Nacional Anticorrupción.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Pobreza y desigualdad.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Igualdad de género.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Gobernanza de recursos naturales y cambio climático.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Servicios Públicos de Salud.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/>
              <a:t>Servicios Públicos de Agua.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212" y="512229"/>
            <a:ext cx="1503779" cy="1031353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8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 smtClean="0">
                <a:latin typeface="Arial Rounded MT Bold" panose="020F0704030504030204" pitchFamily="34" charset="0"/>
              </a:rPr>
              <a:t>-¿</a:t>
            </a:r>
            <a:r>
              <a:rPr lang="es-MX" dirty="0">
                <a:latin typeface="Arial Rounded MT Bold" panose="020F0704030504030204" pitchFamily="34" charset="0"/>
              </a:rPr>
              <a:t>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92286" y="1590491"/>
            <a:ext cx="7761514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6º Seguimiento, Monitoreo y Evaluación del PAL</a:t>
            </a:r>
          </a:p>
          <a:p>
            <a:pPr marL="0" indent="0" algn="just">
              <a:buNone/>
            </a:pPr>
            <a:r>
              <a:rPr lang="es-MX" dirty="0" smtClean="0"/>
              <a:t>Se realizarán dos actividades:</a:t>
            </a:r>
          </a:p>
          <a:p>
            <a:pPr algn="just"/>
            <a:r>
              <a:rPr lang="es-MX" dirty="0" smtClean="0"/>
              <a:t>El organismo garante habilitará un </a:t>
            </a:r>
            <a:r>
              <a:rPr lang="es-MX" dirty="0" err="1" smtClean="0"/>
              <a:t>micrositio</a:t>
            </a:r>
            <a:r>
              <a:rPr lang="es-MX" dirty="0" smtClean="0"/>
              <a:t> de su portal institucional donde se concentrarán las evidencias documentales de todas las actividades realizadas y su seguimiento.</a:t>
            </a:r>
          </a:p>
          <a:p>
            <a:pPr algn="just"/>
            <a:r>
              <a:rPr lang="es-MX" dirty="0" smtClean="0"/>
              <a:t>La Secretaría Técnica de la Comisión Permanente de Gobierno Abierto realizara dos evaluaciones, la primera al cierre del 1er semestre y la 2da al término de la vigencia del PAL.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09" y="2804024"/>
            <a:ext cx="2838450" cy="2085975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8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 smtClean="0">
                <a:latin typeface="Arial Rounded MT Bold" panose="020F0704030504030204" pitchFamily="34" charset="0"/>
              </a:rPr>
              <a:t>- Proyectos Tentativos para el Plan de Acción-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2003" y="2060756"/>
            <a:ext cx="6267994" cy="3556273"/>
          </a:xfrm>
        </p:spPr>
        <p:txBody>
          <a:bodyPr/>
          <a:lstStyle/>
          <a:p>
            <a:r>
              <a:rPr lang="es-MX" dirty="0" smtClean="0"/>
              <a:t>Indicadores sobre educación y salud</a:t>
            </a:r>
          </a:p>
          <a:p>
            <a:r>
              <a:rPr lang="es-MX" dirty="0" smtClean="0"/>
              <a:t>Catálogo de Obras Públicas</a:t>
            </a:r>
          </a:p>
          <a:p>
            <a:r>
              <a:rPr lang="es-MX" dirty="0" smtClean="0"/>
              <a:t>Trámites en la Administración Pública</a:t>
            </a:r>
          </a:p>
          <a:p>
            <a:r>
              <a:rPr lang="es-MX" dirty="0" smtClean="0"/>
              <a:t>Auditorías en tiempo real</a:t>
            </a:r>
          </a:p>
          <a:p>
            <a:r>
              <a:rPr lang="es-MX" dirty="0" smtClean="0"/>
              <a:t>Mapas de Transporte</a:t>
            </a:r>
          </a:p>
          <a:p>
            <a:r>
              <a:rPr lang="es-MX" dirty="0" smtClean="0"/>
              <a:t>Auditor en Línea</a:t>
            </a:r>
            <a:endParaRPr lang="es-MX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87" y="5938235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endParaRPr lang="es-MX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2968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Es una iniciativa internacional multilateral que busca que los gobiernos se rijan en los principios de transparencia, rendición de cuentas y capacidad de respuesta a la ciudadanía con el objetivo de mejorar la eficiencia del gobierno, así como la calidad de los servicios que reciben los ciudadanos.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Actualmente la Alianza por el Gobierno Abierto (</a:t>
            </a:r>
            <a:r>
              <a:rPr lang="es-MX" dirty="0" err="1" smtClean="0"/>
              <a:t>AGA</a:t>
            </a:r>
            <a:r>
              <a:rPr lang="es-MX" dirty="0" smtClean="0"/>
              <a:t>) está compuesta por 65 países y a partir de Octubre 2013, México junto con Indonesia recibió la </a:t>
            </a:r>
            <a:r>
              <a:rPr lang="es-MX" dirty="0" err="1" smtClean="0"/>
              <a:t>co</a:t>
            </a:r>
            <a:r>
              <a:rPr lang="es-MX" dirty="0" smtClean="0"/>
              <a:t>-presidencia de la </a:t>
            </a:r>
            <a:r>
              <a:rPr lang="es-MX" dirty="0" err="1" smtClean="0"/>
              <a:t>AGA</a:t>
            </a:r>
            <a:r>
              <a:rPr lang="es-MX" dirty="0" smtClean="0"/>
              <a:t> 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9" y="5962464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7574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sz="3600" dirty="0" smtClean="0">
                <a:latin typeface="Arial Rounded MT Bold" panose="020F0704030504030204" pitchFamily="34" charset="0"/>
              </a:rPr>
              <a:t> </a:t>
            </a:r>
            <a:r>
              <a:rPr lang="es-MX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sz="3600" dirty="0" smtClean="0">
                <a:latin typeface="Arial Rounded MT Bold" panose="020F0704030504030204" pitchFamily="34" charset="0"/>
              </a:rPr>
              <a:t> -¿Cómo inicia en México?-</a:t>
            </a:r>
            <a:endParaRPr lang="es-MX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9335"/>
              </p:ext>
            </p:extLst>
          </p:nvPr>
        </p:nvGraphicFramePr>
        <p:xfrm>
          <a:off x="838200" y="132492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387" y="5951299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859" y="134302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s-MX" sz="36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sz="3600" dirty="0" smtClean="0">
                <a:latin typeface="Arial Rounded MT Bold" panose="020F0704030504030204" pitchFamily="34" charset="0"/>
              </a:rPr>
              <a:t> </a:t>
            </a:r>
            <a:r>
              <a:rPr lang="es-MX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sz="3600" dirty="0" smtClean="0">
                <a:latin typeface="Arial Rounded MT Bold" panose="020F0704030504030204" pitchFamily="34" charset="0"/>
              </a:rPr>
              <a:t> -¿Cómo inicia en México?-</a:t>
            </a:r>
            <a:endParaRPr lang="es-MX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25291"/>
              </p:ext>
            </p:extLst>
          </p:nvPr>
        </p:nvGraphicFramePr>
        <p:xfrm>
          <a:off x="992777" y="1459865"/>
          <a:ext cx="10099765" cy="400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387" y="5964363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 </a:t>
            </a:r>
            <a:r>
              <a:rPr lang="es-MX" dirty="0" smtClean="0">
                <a:latin typeface="Arial Rounded MT Bold" panose="020F0704030504030204" pitchFamily="34" charset="0"/>
              </a:rPr>
              <a:t>-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latin typeface="Arial Rounded MT Bold" panose="020F0704030504030204" pitchFamily="34" charset="0"/>
              </a:rPr>
              <a:t>Tres Pilares</a:t>
            </a:r>
            <a:endParaRPr lang="es-MX" dirty="0"/>
          </a:p>
        </p:txBody>
      </p:sp>
      <p:pic>
        <p:nvPicPr>
          <p:cNvPr id="2050" name="Picture 2" descr="Resultado de imagen para GOBIERNO ABIERT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1538399"/>
            <a:ext cx="79375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84200" y="4132103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Estado debe promover la rendición de cuentas, para que la ciudadanía pueda acceder a la información de manera clara y sencilla.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4229100" y="4094841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ciudadanía tiene el derecho de integrarse en mesas de trabajo para la conformación de las políticas públicas y el Gobierno se pueda informar con sus experiencias.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7848600" y="4070167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colaboración se debe integrar por la ciudadanía, empresas, asociaciones y demás agentes que reciban servicios públicos del Estado.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51297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Abierto- </a:t>
            </a:r>
            <a:r>
              <a:rPr lang="es-MX" dirty="0" smtClean="0">
                <a:latin typeface="Arial Rounded MT Bold" panose="020F0704030504030204" pitchFamily="34" charset="0"/>
              </a:rPr>
              <a:t>¿Quiénes pueden aplicar el Modelo?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60037" y="4850232"/>
            <a:ext cx="1107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Instituciones públicas, empresas, organizaciones de la sociedad civil, instituciones académicas, la ciudadanía en general, cualquier ente que así lo desee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b="12961"/>
          <a:stretch/>
        </p:blipFill>
        <p:spPr>
          <a:xfrm>
            <a:off x="3082829" y="1691176"/>
            <a:ext cx="6635931" cy="3224371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51299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 smtClean="0">
                <a:latin typeface="Arial Rounded MT Bold" panose="020F0704030504030204" pitchFamily="34" charset="0"/>
              </a:rPr>
              <a:t>-¿Qué se puede mejorar?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199" y="1599246"/>
            <a:ext cx="5144176" cy="4134132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51303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79017"/>
            <a:ext cx="10515600" cy="1325563"/>
          </a:xfrm>
        </p:spPr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 smtClean="0">
                <a:latin typeface="Arial Rounded MT Bold" panose="020F0704030504030204" pitchFamily="34" charset="0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 smtClean="0">
                <a:latin typeface="Arial Rounded MT Bold" panose="020F0704030504030204" pitchFamily="34" charset="0"/>
              </a:rPr>
              <a:t>-¿Cómo se ejecuta?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314" y="1717495"/>
            <a:ext cx="3581400" cy="34099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229100" y="888271"/>
            <a:ext cx="67437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1º Arranque del Ejercicio</a:t>
            </a: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El representante del sector de Sociedad Civil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(Fundación Ciudadana para el Desarrollo Integral de Michoacán –</a:t>
            </a:r>
            <a:r>
              <a:rPr lang="es-MX" sz="2400" dirty="0" err="1" smtClean="0">
                <a:solidFill>
                  <a:schemeClr val="accent1">
                    <a:lumMod val="75000"/>
                  </a:schemeClr>
                </a:solidFill>
              </a:rPr>
              <a:t>FUCIDIM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s-MX" sz="2400" dirty="0" smtClean="0"/>
              <a:t>),</a:t>
            </a:r>
          </a:p>
          <a:p>
            <a:pPr algn="just"/>
            <a:r>
              <a:rPr lang="es-MX" sz="2400" dirty="0" smtClean="0"/>
              <a:t>El organismo Garante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(Instituto Michoacano de Transparencia, Acceso a la Información y Protección de Datos Personales) </a:t>
            </a:r>
            <a:r>
              <a:rPr lang="es-MX" sz="2400" dirty="0" smtClean="0"/>
              <a:t>y </a:t>
            </a:r>
          </a:p>
          <a:p>
            <a:pPr algn="just"/>
            <a:r>
              <a:rPr lang="es-MX" sz="2400" dirty="0" smtClean="0"/>
              <a:t>La Autoridad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(Secretaría de Contraloría del Poder Ejecutivo del Estado de Michoacán)</a:t>
            </a:r>
          </a:p>
          <a:p>
            <a:pPr algn="just"/>
            <a:r>
              <a:rPr lang="es-MX" sz="2400" dirty="0" smtClean="0"/>
              <a:t>Firman una declaración conjunta donde manifiestan su disposición al trabajo en colaboración (firmada el  20 de Junio 2016).</a:t>
            </a:r>
            <a:endParaRPr lang="es-MX" sz="2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51298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Gobierno</a:t>
            </a:r>
            <a:r>
              <a:rPr lang="es-MX" dirty="0">
                <a:latin typeface="Arial Rounded MT Bold" panose="020F0704030504030204" pitchFamily="34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Abierto</a:t>
            </a:r>
            <a:r>
              <a:rPr lang="es-MX" dirty="0">
                <a:latin typeface="Arial Rounded MT Bold" panose="020F0704030504030204" pitchFamily="34" charset="0"/>
              </a:rPr>
              <a:t>-¿Cómo se ejecuta?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754" y="2750117"/>
            <a:ext cx="3228975" cy="23717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036422" y="3017517"/>
            <a:ext cx="73674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2º Sensibilización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Se expondrá el tema con los actores sociales y gobiernos locales para su incorporación en el proyecto.</a:t>
            </a:r>
            <a:endParaRPr lang="es-MX" sz="2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87" y="5938235"/>
            <a:ext cx="1111722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939</Words>
  <Application>Microsoft Office PowerPoint</Application>
  <PresentationFormat>Panorámica</PresentationFormat>
  <Paragraphs>75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Gobierno Abierto</vt:lpstr>
      <vt:lpstr>Gobierno Abierto -¿Cómo inicia en México?-</vt:lpstr>
      <vt:lpstr>Gobierno Abierto -¿Cómo inicia en México?-</vt:lpstr>
      <vt:lpstr>Gobierno Abierto - Tres Pilares</vt:lpstr>
      <vt:lpstr>Gobierno Abierto- ¿Quiénes pueden aplicar el Modelo?</vt:lpstr>
      <vt:lpstr>Gobierno Abierto-¿Qué se puede mejorar?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 Proyectos Tentativos para el Plan de Acción-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38</cp:revision>
  <dcterms:created xsi:type="dcterms:W3CDTF">2017-01-23T23:36:21Z</dcterms:created>
  <dcterms:modified xsi:type="dcterms:W3CDTF">2017-01-26T01:18:02Z</dcterms:modified>
</cp:coreProperties>
</file>