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32"/>
  </p:notesMasterIdLst>
  <p:sldIdLst>
    <p:sldId id="268" r:id="rId3"/>
    <p:sldId id="315" r:id="rId4"/>
    <p:sldId id="339" r:id="rId5"/>
    <p:sldId id="337" r:id="rId6"/>
    <p:sldId id="336" r:id="rId7"/>
    <p:sldId id="338" r:id="rId8"/>
    <p:sldId id="269" r:id="rId9"/>
    <p:sldId id="335" r:id="rId10"/>
    <p:sldId id="340" r:id="rId11"/>
    <p:sldId id="316" r:id="rId12"/>
    <p:sldId id="317" r:id="rId13"/>
    <p:sldId id="318" r:id="rId14"/>
    <p:sldId id="319" r:id="rId15"/>
    <p:sldId id="320" r:id="rId16"/>
    <p:sldId id="321" r:id="rId17"/>
    <p:sldId id="322" r:id="rId18"/>
    <p:sldId id="323" r:id="rId19"/>
    <p:sldId id="324" r:id="rId20"/>
    <p:sldId id="325" r:id="rId21"/>
    <p:sldId id="326" r:id="rId22"/>
    <p:sldId id="327" r:id="rId23"/>
    <p:sldId id="329" r:id="rId24"/>
    <p:sldId id="330" r:id="rId25"/>
    <p:sldId id="328" r:id="rId26"/>
    <p:sldId id="331" r:id="rId27"/>
    <p:sldId id="332" r:id="rId28"/>
    <p:sldId id="333" r:id="rId29"/>
    <p:sldId id="334" r:id="rId30"/>
    <p:sldId id="304" r:id="rId31"/>
  </p:sldIdLst>
  <p:sldSz cx="9144000" cy="6858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8B3D"/>
    <a:srgbClr val="BAB65C"/>
    <a:srgbClr val="FFE2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8" autoAdjust="0"/>
    <p:restoredTop sz="94671" autoAdjust="0"/>
  </p:normalViewPr>
  <p:slideViewPr>
    <p:cSldViewPr>
      <p:cViewPr varScale="1">
        <p:scale>
          <a:sx n="70" d="100"/>
          <a:sy n="70" d="100"/>
        </p:scale>
        <p:origin x="-134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C30162B0-AED3-45BC-82D7-57549CF3779A}" type="datetimeFigureOut">
              <a:rPr lang="es-MX" smtClean="0"/>
              <a:t>29/03/2017</a:t>
            </a:fld>
            <a:endParaRPr lang="es-MX"/>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4E162F5-A321-41DE-A02B-622E12DA80A1}" type="slidenum">
              <a:rPr lang="es-MX" smtClean="0"/>
              <a:t>‹Nº›</a:t>
            </a:fld>
            <a:endParaRPr lang="es-MX"/>
          </a:p>
        </p:txBody>
      </p:sp>
    </p:spTree>
    <p:extLst>
      <p:ext uri="{BB962C8B-B14F-4D97-AF65-F5344CB8AC3E}">
        <p14:creationId xmlns:p14="http://schemas.microsoft.com/office/powerpoint/2010/main" val="3923668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4" y="5254284"/>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7 Título"/>
          <p:cNvSpPr>
            <a:spLocks noGrp="1"/>
          </p:cNvSpPr>
          <p:nvPr>
            <p:ph type="ctrTitle"/>
          </p:nvPr>
        </p:nvSpPr>
        <p:spPr>
          <a:xfrm>
            <a:off x="540544" y="776289"/>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7"/>
            <a:ext cx="5791200" cy="365125"/>
          </a:xfrm>
        </p:spPr>
        <p:txBody>
          <a:bodyPr tIns="0" bIns="0" anchor="t"/>
          <a:lstStyle>
            <a:lvl1pPr algn="r">
              <a:defRPr sz="1000"/>
            </a:lvl1pPr>
          </a:lstStyle>
          <a:p>
            <a:fld id="{AA7876FA-DC16-4AF1-BE01-68C22A85D33E}" type="datetime1">
              <a:rPr lang="es-MX" smtClean="0">
                <a:solidFill>
                  <a:prstClr val="white"/>
                </a:solidFill>
              </a:rPr>
              <a:t>29/03/2017</a:t>
            </a:fld>
            <a:endParaRPr lang="es-MX">
              <a:solidFill>
                <a:prstClr val="white"/>
              </a:solidFill>
            </a:endParaRPr>
          </a:p>
        </p:txBody>
      </p:sp>
      <p:sp>
        <p:nvSpPr>
          <p:cNvPr id="17" name="16 Marcador de pie de página"/>
          <p:cNvSpPr>
            <a:spLocks noGrp="1"/>
          </p:cNvSpPr>
          <p:nvPr>
            <p:ph type="ftr" sz="quarter" idx="11"/>
          </p:nvPr>
        </p:nvSpPr>
        <p:spPr>
          <a:xfrm>
            <a:off x="1371600" y="5650705"/>
            <a:ext cx="5791200" cy="365125"/>
          </a:xfrm>
        </p:spPr>
        <p:txBody>
          <a:bodyPr tIns="0" bIns="0" anchor="b"/>
          <a:lstStyle>
            <a:lvl1pPr algn="r">
              <a:defRPr sz="1100"/>
            </a:lvl1pPr>
          </a:lstStyle>
          <a:p>
            <a:endParaRPr lang="es-MX">
              <a:solidFill>
                <a:prstClr val="white"/>
              </a:solidFill>
            </a:endParaRPr>
          </a:p>
        </p:txBody>
      </p:sp>
      <p:sp>
        <p:nvSpPr>
          <p:cNvPr id="29" name="28 Marcador de número de diapositiva"/>
          <p:cNvSpPr>
            <a:spLocks noGrp="1"/>
          </p:cNvSpPr>
          <p:nvPr>
            <p:ph type="sldNum" sz="quarter" idx="12"/>
          </p:nvPr>
        </p:nvSpPr>
        <p:spPr>
          <a:xfrm>
            <a:off x="8392247" y="5752308"/>
            <a:ext cx="502920" cy="365125"/>
          </a:xfrm>
        </p:spPr>
        <p:txBody>
          <a:bodyPr anchor="ctr"/>
          <a:lstStyle>
            <a:lvl1pPr algn="ctr">
              <a:defRPr sz="1300">
                <a:solidFill>
                  <a:srgbClr val="FFFFFF"/>
                </a:solidFill>
              </a:defRPr>
            </a:lvl1pPr>
          </a:lstStyle>
          <a:p>
            <a:fld id="{F712BF40-80E2-4065-BEF3-75D84797E590}" type="slidenum">
              <a:rPr lang="es-MX" smtClean="0"/>
              <a:pPr/>
              <a:t>‹Nº›</a:t>
            </a:fld>
            <a:endParaRPr lang="es-MX"/>
          </a:p>
        </p:txBody>
      </p:sp>
    </p:spTree>
    <p:extLst>
      <p:ext uri="{BB962C8B-B14F-4D97-AF65-F5344CB8AC3E}">
        <p14:creationId xmlns:p14="http://schemas.microsoft.com/office/powerpoint/2010/main" val="158243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0DE9908-AB71-44FC-ACE8-CCEA067D184D}" type="datetime1">
              <a:rPr lang="es-MX" smtClean="0">
                <a:solidFill>
                  <a:prstClr val="white"/>
                </a:solidFill>
              </a:rPr>
              <a:t>29/03/2017</a:t>
            </a:fld>
            <a:endParaRPr lang="es-MX">
              <a:solidFill>
                <a:prstClr val="white"/>
              </a:solidFill>
            </a:endParaRPr>
          </a:p>
        </p:txBody>
      </p:sp>
      <p:sp>
        <p:nvSpPr>
          <p:cNvPr id="5" name="4 Marcador de pie de página"/>
          <p:cNvSpPr>
            <a:spLocks noGrp="1"/>
          </p:cNvSpPr>
          <p:nvPr>
            <p:ph type="ftr" sz="quarter" idx="11"/>
          </p:nvPr>
        </p:nvSpPr>
        <p:spPr/>
        <p:txBody>
          <a:bodyPr/>
          <a:lstStyle/>
          <a:p>
            <a:endParaRPr lang="es-MX">
              <a:solidFill>
                <a:prstClr val="white"/>
              </a:solidFill>
            </a:endParaRPr>
          </a:p>
        </p:txBody>
      </p:sp>
      <p:sp>
        <p:nvSpPr>
          <p:cNvPr id="6" name="5 Marcador de número de diapositiva"/>
          <p:cNvSpPr>
            <a:spLocks noGrp="1"/>
          </p:cNvSpPr>
          <p:nvPr>
            <p:ph type="sldNum" sz="quarter" idx="12"/>
          </p:nvPr>
        </p:nvSpPr>
        <p:spPr/>
        <p:txBody>
          <a:bodyPr/>
          <a:lstStyle/>
          <a:p>
            <a:fld id="{F712BF40-80E2-4065-BEF3-75D84797E590}" type="slidenum">
              <a:rPr lang="es-MX" smtClean="0">
                <a:solidFill>
                  <a:prstClr val="white"/>
                </a:solidFill>
              </a:rPr>
              <a:pPr/>
              <a:t>‹Nº›</a:t>
            </a:fld>
            <a:endParaRPr lang="es-MX">
              <a:solidFill>
                <a:prstClr val="white"/>
              </a:solidFill>
            </a:endParaRPr>
          </a:p>
        </p:txBody>
      </p:sp>
    </p:spTree>
    <p:extLst>
      <p:ext uri="{BB962C8B-B14F-4D97-AF65-F5344CB8AC3E}">
        <p14:creationId xmlns:p14="http://schemas.microsoft.com/office/powerpoint/2010/main" val="3367885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7D0C1A8-DB38-47D4-8E68-4F314770666A}" type="datetime1">
              <a:rPr lang="es-MX" smtClean="0">
                <a:solidFill>
                  <a:prstClr val="white"/>
                </a:solidFill>
              </a:rPr>
              <a:t>29/03/2017</a:t>
            </a:fld>
            <a:endParaRPr lang="es-MX">
              <a:solidFill>
                <a:prstClr val="white"/>
              </a:solidFill>
            </a:endParaRPr>
          </a:p>
        </p:txBody>
      </p:sp>
      <p:sp>
        <p:nvSpPr>
          <p:cNvPr id="5" name="4 Marcador de pie de página"/>
          <p:cNvSpPr>
            <a:spLocks noGrp="1"/>
          </p:cNvSpPr>
          <p:nvPr>
            <p:ph type="ftr" sz="quarter" idx="11"/>
          </p:nvPr>
        </p:nvSpPr>
        <p:spPr/>
        <p:txBody>
          <a:bodyPr/>
          <a:lstStyle/>
          <a:p>
            <a:endParaRPr lang="es-MX">
              <a:solidFill>
                <a:prstClr val="white"/>
              </a:solidFill>
            </a:endParaRPr>
          </a:p>
        </p:txBody>
      </p:sp>
      <p:sp>
        <p:nvSpPr>
          <p:cNvPr id="6" name="5 Marcador de número de diapositiva"/>
          <p:cNvSpPr>
            <a:spLocks noGrp="1"/>
          </p:cNvSpPr>
          <p:nvPr>
            <p:ph type="sldNum" sz="quarter" idx="12"/>
          </p:nvPr>
        </p:nvSpPr>
        <p:spPr/>
        <p:txBody>
          <a:bodyPr/>
          <a:lstStyle/>
          <a:p>
            <a:fld id="{F712BF40-80E2-4065-BEF3-75D84797E590}" type="slidenum">
              <a:rPr lang="es-MX" smtClean="0">
                <a:solidFill>
                  <a:prstClr val="white"/>
                </a:solidFill>
              </a:rPr>
              <a:pPr/>
              <a:t>‹Nº›</a:t>
            </a:fld>
            <a:endParaRPr lang="es-MX">
              <a:solidFill>
                <a:prstClr val="white"/>
              </a:solidFill>
            </a:endParaRPr>
          </a:p>
        </p:txBody>
      </p:sp>
    </p:spTree>
    <p:extLst>
      <p:ext uri="{BB962C8B-B14F-4D97-AF65-F5344CB8AC3E}">
        <p14:creationId xmlns:p14="http://schemas.microsoft.com/office/powerpoint/2010/main" val="2503380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smtClean="0"/>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70EBD36E-5872-4CAA-878B-66BC38DA1297}" type="datetime1">
              <a:rPr lang="es-MX" smtClean="0"/>
              <a:t>29/03/2017</a:t>
            </a:fld>
            <a:endParaRPr lang="es-MX"/>
          </a:p>
        </p:txBody>
      </p:sp>
      <p:sp>
        <p:nvSpPr>
          <p:cNvPr id="17" name="16 Marcador de pie de página"/>
          <p:cNvSpPr>
            <a:spLocks noGrp="1"/>
          </p:cNvSpPr>
          <p:nvPr>
            <p:ph type="ftr" sz="quarter" idx="11"/>
          </p:nvPr>
        </p:nvSpPr>
        <p:spPr/>
        <p:txBody>
          <a:bodyPr/>
          <a:lstStyle/>
          <a:p>
            <a:endParaRPr lang="es-MX"/>
          </a:p>
        </p:txBody>
      </p:sp>
      <p:sp>
        <p:nvSpPr>
          <p:cNvPr id="29" name="28 Marcador de número de diapositiva"/>
          <p:cNvSpPr>
            <a:spLocks noGrp="1"/>
          </p:cNvSpPr>
          <p:nvPr>
            <p:ph type="sldNum" sz="quarter" idx="12"/>
          </p:nvPr>
        </p:nvSpPr>
        <p:spPr/>
        <p:txBody>
          <a:bodyPr/>
          <a:lstStyle/>
          <a:p>
            <a:fld id="{F712BF40-80E2-4065-BEF3-75D84797E590}" type="slidenum">
              <a:rPr lang="es-MX" smtClean="0"/>
              <a:t>‹Nº›</a:t>
            </a:fld>
            <a:endParaRPr lang="es-MX"/>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415D95E-FB7C-4958-B532-27E80C97B1F6}" type="datetime1">
              <a:rPr lang="es-MX" smtClean="0"/>
              <a:t>29/03/2017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712BF40-80E2-4065-BEF3-75D84797E590}" type="slidenum">
              <a:rPr lang="es-MX" smtClean="0"/>
              <a:t>‹Nº›</a:t>
            </a:fld>
            <a:endParaRPr lang="es-MX"/>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70405518-3A66-452F-AFE0-027D31FAFD20}" type="datetime1">
              <a:rPr lang="es-MX" smtClean="0"/>
              <a:t>29/03/2017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a:xfrm>
            <a:off x="7924800" y="6416675"/>
            <a:ext cx="762000" cy="365125"/>
          </a:xfrm>
        </p:spPr>
        <p:txBody>
          <a:bodyPr/>
          <a:lstStyle/>
          <a:p>
            <a:fld id="{F712BF40-80E2-4065-BEF3-75D84797E590}" type="slidenum">
              <a:rPr lang="es-MX" smtClean="0"/>
              <a:t>‹Nº›</a:t>
            </a:fld>
            <a:endParaRPr lang="es-MX"/>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4B0CC79-F13B-4122-BC71-7B27BC21D03B}" type="datetime1">
              <a:rPr lang="es-MX" smtClean="0"/>
              <a:t>29/03/2017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712BF40-80E2-4065-BEF3-75D84797E590}" type="slidenum">
              <a:rPr lang="es-MX" smtClean="0"/>
              <a:t>‹Nº›</a:t>
            </a:fld>
            <a:endParaRPr lang="es-MX"/>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88F73578-1190-4731-AA92-F35B7EF155D5}" type="datetime1">
              <a:rPr lang="es-MX" smtClean="0"/>
              <a:t>29/03/2017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F712BF40-80E2-4065-BEF3-75D84797E590}" type="slidenum">
              <a:rPr lang="es-MX" smtClean="0"/>
              <a:t>‹Nº›</a:t>
            </a:fld>
            <a:endParaRPr lang="es-MX"/>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0EBA510-76D1-4EB5-B764-FFC01967BF47}" type="datetime1">
              <a:rPr lang="es-MX" smtClean="0"/>
              <a:t>29/03/2017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F712BF40-80E2-4065-BEF3-75D84797E590}" type="slidenum">
              <a:rPr lang="es-MX" smtClean="0"/>
              <a:t>‹Nº›</a:t>
            </a:fld>
            <a:endParaRPr lang="es-MX"/>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08D4653-FFBB-4CFB-B80E-21ADB3146CF6}" type="datetime1">
              <a:rPr lang="es-MX" smtClean="0"/>
              <a:t>29/03/2017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F712BF40-80E2-4065-BEF3-75D84797E590}" type="slidenum">
              <a:rPr lang="es-MX" smtClean="0"/>
              <a:t>‹Nº›</a:t>
            </a:fld>
            <a:endParaRPr lang="es-MX"/>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273F7E0-B87A-42AD-ACAF-C0988F66C318}" type="datetime1">
              <a:rPr lang="es-MX" smtClean="0"/>
              <a:t>29/03/2017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712BF40-80E2-4065-BEF3-75D84797E590}"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8D94FB8F-C733-4C70-92B4-BF39C2076080}" type="datetime1">
              <a:rPr lang="es-MX" smtClean="0">
                <a:solidFill>
                  <a:prstClr val="white"/>
                </a:solidFill>
              </a:rPr>
              <a:t>29/03/2017</a:t>
            </a:fld>
            <a:endParaRPr lang="es-MX">
              <a:solidFill>
                <a:prstClr val="white"/>
              </a:solidFill>
            </a:endParaRPr>
          </a:p>
        </p:txBody>
      </p:sp>
      <p:sp>
        <p:nvSpPr>
          <p:cNvPr id="5" name="4 Marcador de pie de página"/>
          <p:cNvSpPr>
            <a:spLocks noGrp="1"/>
          </p:cNvSpPr>
          <p:nvPr>
            <p:ph type="ftr" sz="quarter" idx="11"/>
          </p:nvPr>
        </p:nvSpPr>
        <p:spPr>
          <a:xfrm>
            <a:off x="457200" y="6480970"/>
            <a:ext cx="4260056" cy="300831"/>
          </a:xfrm>
        </p:spPr>
        <p:txBody>
          <a:bodyPr/>
          <a:lstStyle/>
          <a:p>
            <a:endParaRPr lang="es-MX">
              <a:solidFill>
                <a:prstClr val="white"/>
              </a:solidFill>
            </a:endParaRPr>
          </a:p>
        </p:txBody>
      </p:sp>
      <p:sp>
        <p:nvSpPr>
          <p:cNvPr id="6" name="5 Marcador de número de diapositiva"/>
          <p:cNvSpPr>
            <a:spLocks noGrp="1"/>
          </p:cNvSpPr>
          <p:nvPr>
            <p:ph type="sldNum" sz="quarter" idx="12"/>
          </p:nvPr>
        </p:nvSpPr>
        <p:spPr/>
        <p:txBody>
          <a:bodyPr/>
          <a:lstStyle/>
          <a:p>
            <a:fld id="{F712BF40-80E2-4065-BEF3-75D84797E590}" type="slidenum">
              <a:rPr lang="es-MX" smtClean="0">
                <a:solidFill>
                  <a:prstClr val="white"/>
                </a:solidFill>
              </a:rPr>
              <a:pPr/>
              <a:t>‹Nº›</a:t>
            </a:fld>
            <a:endParaRPr lang="es-MX">
              <a:solidFill>
                <a:prstClr val="white"/>
              </a:solidFill>
            </a:endParaRPr>
          </a:p>
        </p:txBody>
      </p:sp>
    </p:spTree>
    <p:extLst>
      <p:ext uri="{BB962C8B-B14F-4D97-AF65-F5344CB8AC3E}">
        <p14:creationId xmlns:p14="http://schemas.microsoft.com/office/powerpoint/2010/main" val="38157501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7D340A05-3AB4-4111-B41B-EF843DF5ED65}" type="datetime1">
              <a:rPr lang="es-MX" smtClean="0"/>
              <a:t>29/03/2017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712BF40-80E2-4065-BEF3-75D84797E590}" type="slidenum">
              <a:rPr lang="es-MX" smtClean="0"/>
              <a:t>‹Nº›</a:t>
            </a:fld>
            <a:endParaRPr lang="es-MX"/>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152C10B-65D7-4431-8B26-F31DE1D391BC}" type="datetime1">
              <a:rPr lang="es-MX" smtClean="0"/>
              <a:t>29/03/2017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712BF40-80E2-4065-BEF3-75D84797E590}" type="slidenum">
              <a:rPr lang="es-MX" smtClean="0"/>
              <a:t>‹Nº›</a:t>
            </a:fld>
            <a:endParaRPr lang="es-MX"/>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8FC550E-0538-4803-9264-400C3B33F016}" type="datetime1">
              <a:rPr lang="es-MX" smtClean="0"/>
              <a:t>29/03/2017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712BF40-80E2-4065-BEF3-75D84797E590}"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8 Triángulo rectángulo"/>
          <p:cNvSpPr/>
          <p:nvPr/>
        </p:nvSpPr>
        <p:spPr>
          <a:xfrm flipV="1">
            <a:off x="7035" y="7035"/>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7 Triángulo isósceles"/>
          <p:cNvSpPr/>
          <p:nvPr/>
        </p:nvSpPr>
        <p:spPr>
          <a:xfrm rot="5400000" flipV="1">
            <a:off x="7554354" y="309491"/>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 name="3 Marcador de fecha"/>
          <p:cNvSpPr>
            <a:spLocks noGrp="1"/>
          </p:cNvSpPr>
          <p:nvPr>
            <p:ph type="dt" sz="half" idx="10"/>
          </p:nvPr>
        </p:nvSpPr>
        <p:spPr>
          <a:xfrm>
            <a:off x="6955632" y="6477000"/>
            <a:ext cx="2133600" cy="304800"/>
          </a:xfrm>
        </p:spPr>
        <p:txBody>
          <a:bodyPr/>
          <a:lstStyle/>
          <a:p>
            <a:fld id="{5B33CD9A-5F11-480D-AAEC-C1F2F38947FC}" type="datetime1">
              <a:rPr lang="es-MX" smtClean="0">
                <a:solidFill>
                  <a:prstClr val="white"/>
                </a:solidFill>
              </a:rPr>
              <a:t>29/03/2017</a:t>
            </a:fld>
            <a:endParaRPr lang="es-MX">
              <a:solidFill>
                <a:prstClr val="white"/>
              </a:solidFill>
            </a:endParaRPr>
          </a:p>
        </p:txBody>
      </p:sp>
      <p:sp>
        <p:nvSpPr>
          <p:cNvPr id="5" name="4 Marcador de pie de página"/>
          <p:cNvSpPr>
            <a:spLocks noGrp="1"/>
          </p:cNvSpPr>
          <p:nvPr>
            <p:ph type="ftr" sz="quarter" idx="11"/>
          </p:nvPr>
        </p:nvSpPr>
        <p:spPr>
          <a:xfrm>
            <a:off x="2619376" y="6480970"/>
            <a:ext cx="4260056" cy="300831"/>
          </a:xfrm>
        </p:spPr>
        <p:txBody>
          <a:bodyPr/>
          <a:lstStyle/>
          <a:p>
            <a:endParaRPr lang="es-MX">
              <a:solidFill>
                <a:prstClr val="white"/>
              </a:solidFill>
            </a:endParaRPr>
          </a:p>
        </p:txBody>
      </p:sp>
      <p:sp>
        <p:nvSpPr>
          <p:cNvPr id="6" name="5 Marcador de número de diapositiva"/>
          <p:cNvSpPr>
            <a:spLocks noGrp="1"/>
          </p:cNvSpPr>
          <p:nvPr>
            <p:ph type="sldNum" sz="quarter" idx="12"/>
          </p:nvPr>
        </p:nvSpPr>
        <p:spPr>
          <a:xfrm>
            <a:off x="8451056" y="809624"/>
            <a:ext cx="502920" cy="300831"/>
          </a:xfrm>
        </p:spPr>
        <p:txBody>
          <a:bodyPr/>
          <a:lstStyle/>
          <a:p>
            <a:fld id="{F712BF40-80E2-4065-BEF3-75D84797E590}" type="slidenum">
              <a:rPr lang="es-MX" smtClean="0">
                <a:solidFill>
                  <a:prstClr val="white"/>
                </a:solidFill>
              </a:rPr>
              <a:pPr/>
              <a:t>‹Nº›</a:t>
            </a:fld>
            <a:endParaRPr lang="es-MX">
              <a:solidFill>
                <a:prstClr val="white"/>
              </a:solidFill>
            </a:endParaRPr>
          </a:p>
        </p:txBody>
      </p:sp>
      <p:cxnSp>
        <p:nvCxnSpPr>
          <p:cNvPr id="11" name="10 Conector recto"/>
          <p:cNvCxnSpPr/>
          <p:nvPr/>
        </p:nvCxnSpPr>
        <p:spPr>
          <a:xfrm rot="10800000">
            <a:off x="6468795"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1" y="7034"/>
            <a:ext cx="9136967"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5"/>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extLst>
      <p:ext uri="{BB962C8B-B14F-4D97-AF65-F5344CB8AC3E}">
        <p14:creationId xmlns:p14="http://schemas.microsoft.com/office/powerpoint/2010/main" val="4099703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8"/>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8"/>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280EA700-CED6-4673-A2B9-C293F8D16D92}" type="datetime1">
              <a:rPr lang="es-MX" smtClean="0">
                <a:solidFill>
                  <a:prstClr val="white"/>
                </a:solidFill>
              </a:rPr>
              <a:t>29/03/2017</a:t>
            </a:fld>
            <a:endParaRPr lang="es-MX">
              <a:solidFill>
                <a:prstClr val="white"/>
              </a:solidFill>
            </a:endParaRPr>
          </a:p>
        </p:txBody>
      </p:sp>
      <p:sp>
        <p:nvSpPr>
          <p:cNvPr id="6" name="5 Marcador de pie de página"/>
          <p:cNvSpPr>
            <a:spLocks noGrp="1"/>
          </p:cNvSpPr>
          <p:nvPr>
            <p:ph type="ftr" sz="quarter" idx="11"/>
          </p:nvPr>
        </p:nvSpPr>
        <p:spPr>
          <a:xfrm>
            <a:off x="457200" y="6480969"/>
            <a:ext cx="4260056" cy="301752"/>
          </a:xfrm>
        </p:spPr>
        <p:txBody>
          <a:bodyPr/>
          <a:lstStyle/>
          <a:p>
            <a:endParaRPr lang="es-MX">
              <a:solidFill>
                <a:prstClr val="white"/>
              </a:solidFill>
            </a:endParaRPr>
          </a:p>
        </p:txBody>
      </p:sp>
      <p:sp>
        <p:nvSpPr>
          <p:cNvPr id="7" name="6 Marcador de número de diapositiva"/>
          <p:cNvSpPr>
            <a:spLocks noGrp="1"/>
          </p:cNvSpPr>
          <p:nvPr>
            <p:ph type="sldNum" sz="quarter" idx="12"/>
          </p:nvPr>
        </p:nvSpPr>
        <p:spPr>
          <a:xfrm>
            <a:off x="7589520" y="6480969"/>
            <a:ext cx="502920" cy="301752"/>
          </a:xfrm>
        </p:spPr>
        <p:txBody>
          <a:bodyPr/>
          <a:lstStyle/>
          <a:p>
            <a:fld id="{F712BF40-80E2-4065-BEF3-75D84797E590}" type="slidenum">
              <a:rPr lang="es-MX" smtClean="0">
                <a:solidFill>
                  <a:prstClr val="white"/>
                </a:solidFill>
              </a:rPr>
              <a:pPr/>
              <a:t>‹Nº›</a:t>
            </a:fld>
            <a:endParaRPr lang="es-MX">
              <a:solidFill>
                <a:prstClr val="white"/>
              </a:solidFill>
            </a:endParaRPr>
          </a:p>
        </p:txBody>
      </p:sp>
    </p:spTree>
    <p:extLst>
      <p:ext uri="{BB962C8B-B14F-4D97-AF65-F5344CB8AC3E}">
        <p14:creationId xmlns:p14="http://schemas.microsoft.com/office/powerpoint/2010/main" val="3351087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248199"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7"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7"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29"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29"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BB85549A-D9D8-4B1A-95A7-303A6B78B89B}" type="datetime1">
              <a:rPr lang="es-MX" smtClean="0">
                <a:solidFill>
                  <a:prstClr val="white"/>
                </a:solidFill>
              </a:rPr>
              <a:t>29/03/2017</a:t>
            </a:fld>
            <a:endParaRPr lang="es-MX">
              <a:solidFill>
                <a:prstClr val="white"/>
              </a:solidFill>
            </a:endParaRPr>
          </a:p>
        </p:txBody>
      </p:sp>
      <p:sp>
        <p:nvSpPr>
          <p:cNvPr id="8" name="7 Marcador de pie de página"/>
          <p:cNvSpPr>
            <a:spLocks noGrp="1"/>
          </p:cNvSpPr>
          <p:nvPr>
            <p:ph type="ftr" sz="quarter" idx="11"/>
          </p:nvPr>
        </p:nvSpPr>
        <p:spPr>
          <a:xfrm>
            <a:off x="457200" y="6480969"/>
            <a:ext cx="4261104" cy="301752"/>
          </a:xfrm>
        </p:spPr>
        <p:txBody>
          <a:bodyPr/>
          <a:lstStyle/>
          <a:p>
            <a:endParaRPr lang="es-MX">
              <a:solidFill>
                <a:prstClr val="white"/>
              </a:solidFill>
            </a:endParaRPr>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F712BF40-80E2-4065-BEF3-75D84797E590}" type="slidenum">
              <a:rPr lang="es-MX" smtClean="0">
                <a:solidFill>
                  <a:prstClr val="white"/>
                </a:solidFill>
              </a:rPr>
              <a:pPr/>
              <a:t>‹Nº›</a:t>
            </a:fld>
            <a:endParaRPr lang="es-MX">
              <a:solidFill>
                <a:prstClr val="white"/>
              </a:solidFill>
            </a:endParaRPr>
          </a:p>
        </p:txBody>
      </p:sp>
    </p:spTree>
    <p:extLst>
      <p:ext uri="{BB962C8B-B14F-4D97-AF65-F5344CB8AC3E}">
        <p14:creationId xmlns:p14="http://schemas.microsoft.com/office/powerpoint/2010/main" val="2204311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BC3771CC-2CD0-4A24-AB67-551CF8DF0D5A}" type="datetime1">
              <a:rPr lang="es-MX" smtClean="0">
                <a:solidFill>
                  <a:prstClr val="white"/>
                </a:solidFill>
              </a:rPr>
              <a:t>29/03/2017</a:t>
            </a:fld>
            <a:endParaRPr lang="es-MX">
              <a:solidFill>
                <a:prstClr val="white"/>
              </a:solidFill>
            </a:endParaRPr>
          </a:p>
        </p:txBody>
      </p:sp>
      <p:sp>
        <p:nvSpPr>
          <p:cNvPr id="4" name="3 Marcador de pie de página"/>
          <p:cNvSpPr>
            <a:spLocks noGrp="1"/>
          </p:cNvSpPr>
          <p:nvPr>
            <p:ph type="ftr" sz="quarter" idx="11"/>
          </p:nvPr>
        </p:nvSpPr>
        <p:spPr/>
        <p:txBody>
          <a:bodyPr/>
          <a:lstStyle/>
          <a:p>
            <a:endParaRPr lang="es-MX">
              <a:solidFill>
                <a:prstClr val="white"/>
              </a:solidFill>
            </a:endParaRPr>
          </a:p>
        </p:txBody>
      </p:sp>
      <p:sp>
        <p:nvSpPr>
          <p:cNvPr id="5" name="4 Marcador de número de diapositiva"/>
          <p:cNvSpPr>
            <a:spLocks noGrp="1"/>
          </p:cNvSpPr>
          <p:nvPr>
            <p:ph type="sldNum" sz="quarter" idx="12"/>
          </p:nvPr>
        </p:nvSpPr>
        <p:spPr/>
        <p:txBody>
          <a:bodyPr/>
          <a:lstStyle/>
          <a:p>
            <a:fld id="{F712BF40-80E2-4065-BEF3-75D84797E590}" type="slidenum">
              <a:rPr lang="es-MX" smtClean="0">
                <a:solidFill>
                  <a:prstClr val="white"/>
                </a:solidFill>
              </a:rPr>
              <a:pPr/>
              <a:t>‹Nº›</a:t>
            </a:fld>
            <a:endParaRPr lang="es-MX">
              <a:solidFill>
                <a:prstClr val="white"/>
              </a:solidFill>
            </a:endParaRPr>
          </a:p>
        </p:txBody>
      </p:sp>
    </p:spTree>
    <p:extLst>
      <p:ext uri="{BB962C8B-B14F-4D97-AF65-F5344CB8AC3E}">
        <p14:creationId xmlns:p14="http://schemas.microsoft.com/office/powerpoint/2010/main" val="2823196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9FF648FD-04A1-4C19-8C0A-ACC30D66E257}" type="datetime1">
              <a:rPr lang="es-MX" smtClean="0">
                <a:solidFill>
                  <a:prstClr val="white"/>
                </a:solidFill>
              </a:rPr>
              <a:t>29/03/2017</a:t>
            </a:fld>
            <a:endParaRPr lang="es-MX">
              <a:solidFill>
                <a:prstClr val="white"/>
              </a:solidFill>
            </a:endParaRPr>
          </a:p>
        </p:txBody>
      </p:sp>
      <p:sp>
        <p:nvSpPr>
          <p:cNvPr id="3" name="2 Marcador de pie de página"/>
          <p:cNvSpPr>
            <a:spLocks noGrp="1"/>
          </p:cNvSpPr>
          <p:nvPr>
            <p:ph type="ftr" sz="quarter" idx="11"/>
          </p:nvPr>
        </p:nvSpPr>
        <p:spPr>
          <a:xfrm>
            <a:off x="457200" y="6481891"/>
            <a:ext cx="4260056" cy="300831"/>
          </a:xfrm>
        </p:spPr>
        <p:txBody>
          <a:bodyPr/>
          <a:lstStyle/>
          <a:p>
            <a:endParaRPr lang="es-MX">
              <a:solidFill>
                <a:prstClr val="white"/>
              </a:solidFill>
            </a:endParaRPr>
          </a:p>
        </p:txBody>
      </p:sp>
      <p:sp>
        <p:nvSpPr>
          <p:cNvPr id="4" name="3 Marcador de número de diapositiva"/>
          <p:cNvSpPr>
            <a:spLocks noGrp="1"/>
          </p:cNvSpPr>
          <p:nvPr>
            <p:ph type="sldNum" sz="quarter" idx="12"/>
          </p:nvPr>
        </p:nvSpPr>
        <p:spPr>
          <a:xfrm>
            <a:off x="7589520" y="6480969"/>
            <a:ext cx="502920" cy="301752"/>
          </a:xfrm>
        </p:spPr>
        <p:txBody>
          <a:bodyPr/>
          <a:lstStyle/>
          <a:p>
            <a:fld id="{F712BF40-80E2-4065-BEF3-75D84797E590}" type="slidenum">
              <a:rPr lang="es-MX" smtClean="0">
                <a:solidFill>
                  <a:prstClr val="white"/>
                </a:solidFill>
              </a:rPr>
              <a:pPr/>
              <a:t>‹Nº›</a:t>
            </a:fld>
            <a:endParaRPr lang="es-MX">
              <a:solidFill>
                <a:prstClr val="white"/>
              </a:solidFill>
            </a:endParaRPr>
          </a:p>
        </p:txBody>
      </p:sp>
    </p:spTree>
    <p:extLst>
      <p:ext uri="{BB962C8B-B14F-4D97-AF65-F5344CB8AC3E}">
        <p14:creationId xmlns:p14="http://schemas.microsoft.com/office/powerpoint/2010/main" val="2674760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1"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9CF784AF-523C-4EBC-A2C1-749EA86CB36E}" type="datetime1">
              <a:rPr lang="es-MX" smtClean="0">
                <a:solidFill>
                  <a:prstClr val="white"/>
                </a:solidFill>
              </a:rPr>
              <a:t>29/03/2017</a:t>
            </a:fld>
            <a:endParaRPr lang="es-MX">
              <a:solidFill>
                <a:prstClr val="white"/>
              </a:solidFill>
            </a:endParaRPr>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MX">
              <a:solidFill>
                <a:prstClr val="white"/>
              </a:solidFill>
            </a:endParaRPr>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F712BF40-80E2-4065-BEF3-75D84797E590}" type="slidenum">
              <a:rPr lang="es-MX" smtClean="0">
                <a:solidFill>
                  <a:prstClr val="white"/>
                </a:solidFill>
              </a:rPr>
              <a:pPr/>
              <a:t>‹Nº›</a:t>
            </a:fld>
            <a:endParaRPr lang="es-MX">
              <a:solidFill>
                <a:prstClr val="white"/>
              </a:solidFill>
            </a:endParaRPr>
          </a:p>
        </p:txBody>
      </p:sp>
    </p:spTree>
    <p:extLst>
      <p:ext uri="{BB962C8B-B14F-4D97-AF65-F5344CB8AC3E}">
        <p14:creationId xmlns:p14="http://schemas.microsoft.com/office/powerpoint/2010/main" val="4089205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2CBEE233-AA79-4D57-AC7A-DD84B751B0D1}" type="datetime1">
              <a:rPr lang="es-MX" smtClean="0">
                <a:solidFill>
                  <a:prstClr val="white"/>
                </a:solidFill>
              </a:rPr>
              <a:t>29/03/2017</a:t>
            </a:fld>
            <a:endParaRPr lang="es-MX">
              <a:solidFill>
                <a:prstClr val="white"/>
              </a:solidFill>
            </a:endParaRPr>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MX">
              <a:solidFill>
                <a:prstClr val="white"/>
              </a:solidFill>
            </a:endParaRPr>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F712BF40-80E2-4065-BEF3-75D84797E590}" type="slidenum">
              <a:rPr lang="es-MX" smtClean="0">
                <a:solidFill>
                  <a:prstClr val="white"/>
                </a:solidFill>
              </a:rPr>
              <a:pPr/>
              <a:t>‹Nº›</a:t>
            </a:fld>
            <a:endParaRPr lang="es-MX">
              <a:solidFill>
                <a:prstClr val="white"/>
              </a:solidFill>
            </a:endParaRPr>
          </a:p>
        </p:txBody>
      </p:sp>
    </p:spTree>
    <p:extLst>
      <p:ext uri="{BB962C8B-B14F-4D97-AF65-F5344CB8AC3E}">
        <p14:creationId xmlns:p14="http://schemas.microsoft.com/office/powerpoint/2010/main" val="3844674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10 Triángulo rectángulo"/>
          <p:cNvSpPr/>
          <p:nvPr/>
        </p:nvSpPr>
        <p:spPr>
          <a:xfrm>
            <a:off x="7035" y="14069"/>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cxnSp>
        <p:nvCxnSpPr>
          <p:cNvPr id="8" name="7 Conector recto"/>
          <p:cNvCxnSpPr/>
          <p:nvPr/>
        </p:nvCxnSpPr>
        <p:spPr>
          <a:xfrm>
            <a:off x="1" y="7034"/>
            <a:ext cx="9136967"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5"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76C5CCC-84BB-4F9D-9EBC-6A125946E9DC}" type="datetime1">
              <a:rPr lang="es-MX" smtClean="0">
                <a:solidFill>
                  <a:prstClr val="white"/>
                </a:solidFill>
              </a:rPr>
              <a:t>29/03/2017</a:t>
            </a:fld>
            <a:endParaRPr lang="es-MX">
              <a:solidFill>
                <a:prstClr val="white"/>
              </a:solidFill>
            </a:endParaRPr>
          </a:p>
        </p:txBody>
      </p:sp>
      <p:sp>
        <p:nvSpPr>
          <p:cNvPr id="3" name="2 Marcador de pie de página"/>
          <p:cNvSpPr>
            <a:spLocks noGrp="1"/>
          </p:cNvSpPr>
          <p:nvPr>
            <p:ph type="ftr" sz="quarter" idx="3"/>
          </p:nvPr>
        </p:nvSpPr>
        <p:spPr>
          <a:xfrm>
            <a:off x="457200" y="6481891"/>
            <a:ext cx="4260056" cy="300831"/>
          </a:xfrm>
          <a:prstGeom prst="rect">
            <a:avLst/>
          </a:prstGeom>
        </p:spPr>
        <p:txBody>
          <a:bodyPr vert="horz" anchor="b"/>
          <a:lstStyle>
            <a:lvl1pPr algn="r" eaLnBrk="1" latinLnBrk="0" hangingPunct="1">
              <a:defRPr kumimoji="0" sz="1000">
                <a:solidFill>
                  <a:schemeClr val="tx1"/>
                </a:solidFill>
              </a:defRPr>
            </a:lvl1pPr>
          </a:lstStyle>
          <a:p>
            <a:endParaRPr lang="es-MX">
              <a:solidFill>
                <a:prstClr val="white"/>
              </a:solidFill>
            </a:endParaRPr>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712BF40-80E2-4065-BEF3-75D84797E590}" type="slidenum">
              <a:rPr lang="es-MX" smtClean="0">
                <a:solidFill>
                  <a:prstClr val="white"/>
                </a:solidFill>
              </a:rPr>
              <a:pPr/>
              <a:t>‹Nº›</a:t>
            </a:fld>
            <a:endParaRPr lang="es-MX">
              <a:solidFill>
                <a:prstClr val="white"/>
              </a:solidFill>
            </a:endParaRPr>
          </a:p>
        </p:txBody>
      </p:sp>
    </p:spTree>
    <p:extLst>
      <p:ext uri="{BB962C8B-B14F-4D97-AF65-F5344CB8AC3E}">
        <p14:creationId xmlns:p14="http://schemas.microsoft.com/office/powerpoint/2010/main" val="397582361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6A959FD-C9DD-4EAB-BD09-F1DE88AD9DD3}" type="datetime1">
              <a:rPr lang="es-MX" smtClean="0"/>
              <a:t>29/03/2017</a:t>
            </a:fld>
            <a:endParaRPr lang="es-MX"/>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MX"/>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712BF40-80E2-4065-BEF3-75D84797E590}"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4.png"/><Relationship Id="rId7"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13.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 Id="rId5" Type="http://schemas.openxmlformats.org/officeDocument/2006/relationships/image" Target="../media/image12.jpeg"/><Relationship Id="rId4" Type="http://schemas.openxmlformats.org/officeDocument/2006/relationships/image" Target="../media/image9.jpe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 Id="rId6" Type="http://schemas.openxmlformats.org/officeDocument/2006/relationships/image" Target="../media/image15.jpeg"/><Relationship Id="rId5" Type="http://schemas.openxmlformats.org/officeDocument/2006/relationships/image" Target="../media/image14.png"/><Relationship Id="rId4" Type="http://schemas.openxmlformats.org/officeDocument/2006/relationships/image" Target="../media/image13.jpeg"/></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jpg"/><Relationship Id="rId4" Type="http://schemas.openxmlformats.org/officeDocument/2006/relationships/image" Target="../media/image16.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ítulo 3"/>
          <p:cNvSpPr txBox="1">
            <a:spLocks/>
          </p:cNvSpPr>
          <p:nvPr/>
        </p:nvSpPr>
        <p:spPr>
          <a:xfrm rot="10800000" flipV="1">
            <a:off x="611560" y="1676464"/>
            <a:ext cx="7536652" cy="4560847"/>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endParaRPr lang="es-MX" sz="3200" dirty="0">
              <a:effectLst>
                <a:outerShdw blurRad="38100" dist="38100" dir="2700000" algn="tl">
                  <a:srgbClr val="000000">
                    <a:alpha val="43137"/>
                  </a:srgbClr>
                </a:outerShdw>
              </a:effectLst>
              <a:latin typeface="Calibri" panose="020F0502020204030204" pitchFamily="34" charset="0"/>
            </a:endParaRPr>
          </a:p>
        </p:txBody>
      </p:sp>
      <p:sp>
        <p:nvSpPr>
          <p:cNvPr id="2" name="1 Marcador de número de diapositiva"/>
          <p:cNvSpPr>
            <a:spLocks noGrp="1"/>
          </p:cNvSpPr>
          <p:nvPr>
            <p:ph type="sldNum" sz="quarter" idx="12"/>
          </p:nvPr>
        </p:nvSpPr>
        <p:spPr/>
        <p:txBody>
          <a:bodyPr/>
          <a:lstStyle/>
          <a:p>
            <a:fld id="{F712BF40-80E2-4065-BEF3-75D84797E590}" type="slidenum">
              <a:rPr lang="es-MX" smtClean="0"/>
              <a:t>1</a:t>
            </a:fld>
            <a:endParaRPr lang="es-MX"/>
          </a:p>
        </p:txBody>
      </p:sp>
      <p:sp>
        <p:nvSpPr>
          <p:cNvPr id="3" name="2 Rectángulo"/>
          <p:cNvSpPr/>
          <p:nvPr/>
        </p:nvSpPr>
        <p:spPr>
          <a:xfrm>
            <a:off x="827584" y="1484784"/>
            <a:ext cx="7320628" cy="1384995"/>
          </a:xfrm>
          <a:prstGeom prst="rect">
            <a:avLst/>
          </a:prstGeom>
        </p:spPr>
        <p:txBody>
          <a:bodyPr wrap="square">
            <a:spAutoFit/>
          </a:bodyPr>
          <a:lstStyle/>
          <a:p>
            <a:pPr algn="ctr"/>
            <a:r>
              <a:rPr lang="es-MX" sz="2800" b="1" dirty="0">
                <a:latin typeface="+mj-lt"/>
              </a:rPr>
              <a:t>I</a:t>
            </a:r>
            <a:r>
              <a:rPr lang="es-MX" sz="2800" b="1" dirty="0" smtClean="0">
                <a:latin typeface="+mj-lt"/>
              </a:rPr>
              <a:t>gualdad Social </a:t>
            </a:r>
            <a:r>
              <a:rPr lang="es-MX" sz="2800" b="1" dirty="0">
                <a:latin typeface="+mj-lt"/>
              </a:rPr>
              <a:t>C</a:t>
            </a:r>
            <a:r>
              <a:rPr lang="es-MX" sz="2800" b="1" dirty="0" smtClean="0">
                <a:latin typeface="+mj-lt"/>
              </a:rPr>
              <a:t>iudadana en favor de la Transparencia y Rendición de Cuentas</a:t>
            </a:r>
            <a:endParaRPr lang="es-MX" sz="2800" b="1" dirty="0">
              <a:latin typeface="+mj-lt"/>
            </a:endParaRPr>
          </a:p>
        </p:txBody>
      </p:sp>
      <p:pic>
        <p:nvPicPr>
          <p:cNvPr id="9" name="2 Imagen"/>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915816" y="3068960"/>
            <a:ext cx="2952328" cy="2952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8701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13" y="27423"/>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611560" y="1592666"/>
            <a:ext cx="7920880" cy="4093428"/>
          </a:xfrm>
          <a:prstGeom prst="rect">
            <a:avLst/>
          </a:prstGeom>
          <a:noFill/>
        </p:spPr>
        <p:txBody>
          <a:bodyPr wrap="square" rtlCol="0">
            <a:spAutoFit/>
          </a:bodyPr>
          <a:lstStyle/>
          <a:p>
            <a:pPr algn="just">
              <a:buClr>
                <a:schemeClr val="tx1"/>
              </a:buClr>
            </a:pPr>
            <a:r>
              <a:rPr lang="es-MX" sz="2000" b="1" i="1" noProof="1">
                <a:latin typeface="+mj-lt"/>
              </a:rPr>
              <a:t>La reforma Constitucional de 2011 al Artículo 6o Constitucional, le otorga al ciudadano una nueva investidura, con esa nueva investidura, el pueblo llama a cuentas a sus </a:t>
            </a:r>
            <a:r>
              <a:rPr lang="es-MX" sz="2000" b="1" i="1" noProof="1" smtClean="0">
                <a:latin typeface="+mj-lt"/>
              </a:rPr>
              <a:t>mandatarios, le  concede </a:t>
            </a:r>
            <a:r>
              <a:rPr lang="es-MX" sz="2000" b="1" i="1" noProof="1">
                <a:latin typeface="+mj-lt"/>
              </a:rPr>
              <a:t>o niega su </a:t>
            </a:r>
            <a:r>
              <a:rPr lang="es-MX" sz="2000" b="1" i="1" noProof="1" smtClean="0">
                <a:latin typeface="+mj-lt"/>
              </a:rPr>
              <a:t>confianza,  le confiere </a:t>
            </a:r>
            <a:r>
              <a:rPr lang="es-MX" sz="2000" b="1" i="1" noProof="1">
                <a:latin typeface="+mj-lt"/>
              </a:rPr>
              <a:t>o retira autoridad</a:t>
            </a:r>
            <a:r>
              <a:rPr lang="es-MX" sz="2000" b="1" i="1" noProof="1" smtClean="0">
                <a:latin typeface="+mj-lt"/>
              </a:rPr>
              <a:t>.</a:t>
            </a:r>
          </a:p>
          <a:p>
            <a:pPr algn="just">
              <a:buClr>
                <a:schemeClr val="tx1"/>
              </a:buClr>
            </a:pPr>
            <a:endParaRPr lang="es-ES" sz="2000" b="1" i="1" noProof="1">
              <a:latin typeface="+mj-lt"/>
            </a:endParaRPr>
          </a:p>
          <a:p>
            <a:pPr algn="just">
              <a:buClr>
                <a:schemeClr val="tx1"/>
              </a:buClr>
            </a:pPr>
            <a:r>
              <a:rPr lang="es-MX" sz="2000" b="1" i="1" noProof="1">
                <a:latin typeface="+mj-lt"/>
              </a:rPr>
              <a:t>El correcto ejercicio de estos derechos es un requisito indispensable en la formación de una ciudadanía más informada y más comprometida con los asuntos públicos, en donde es importante que ésta conozca de las actividades que los gobernantes realizan con los recursos públicos, así como los resultados que ofrecen en el cumplimiento de sus </a:t>
            </a:r>
            <a:r>
              <a:rPr lang="es-MX" sz="2000" b="1" i="1" noProof="1" smtClean="0">
                <a:latin typeface="+mj-lt"/>
              </a:rPr>
              <a:t>responsabilidades.</a:t>
            </a: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10</a:t>
            </a:fld>
            <a:endParaRPr lang="es-MX"/>
          </a:p>
        </p:txBody>
      </p:sp>
      <p:sp>
        <p:nvSpPr>
          <p:cNvPr id="5" name="4 Rectángulo"/>
          <p:cNvSpPr/>
          <p:nvPr/>
        </p:nvSpPr>
        <p:spPr>
          <a:xfrm>
            <a:off x="1043608" y="1161779"/>
            <a:ext cx="6840760" cy="430887"/>
          </a:xfrm>
          <a:prstGeom prst="rect">
            <a:avLst/>
          </a:prstGeom>
        </p:spPr>
        <p:txBody>
          <a:bodyPr wrap="square">
            <a:spAutoFit/>
          </a:bodyPr>
          <a:lstStyle/>
          <a:p>
            <a:pPr algn="ctr"/>
            <a:endParaRPr lang="es-MX" sz="2200" b="1" dirty="0">
              <a:latin typeface="+mj-lt"/>
            </a:endParaRPr>
          </a:p>
        </p:txBody>
      </p:sp>
    </p:spTree>
    <p:extLst>
      <p:ext uri="{BB962C8B-B14F-4D97-AF65-F5344CB8AC3E}">
        <p14:creationId xmlns:p14="http://schemas.microsoft.com/office/powerpoint/2010/main" val="19751102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683568" y="1916832"/>
            <a:ext cx="7776864" cy="3477875"/>
          </a:xfrm>
          <a:prstGeom prst="rect">
            <a:avLst/>
          </a:prstGeom>
          <a:noFill/>
        </p:spPr>
        <p:txBody>
          <a:bodyPr wrap="square" rtlCol="0">
            <a:spAutoFit/>
          </a:bodyPr>
          <a:lstStyle/>
          <a:p>
            <a:pPr algn="just">
              <a:buClr>
                <a:schemeClr val="tx1"/>
              </a:buClr>
            </a:pPr>
            <a:r>
              <a:rPr lang="es-MX" sz="2000" b="1" i="1" noProof="1" smtClean="0">
                <a:latin typeface="+mj-lt"/>
              </a:rPr>
              <a:t>El </a:t>
            </a:r>
            <a:r>
              <a:rPr lang="es-MX" sz="2000" b="1" i="1" noProof="1">
                <a:latin typeface="+mj-lt"/>
              </a:rPr>
              <a:t>Estado mexicano ha expresado que “toda persona tiene el derecho de conocer la información que le permita emitir juicios sobre los asuntos públicos que atañen a su propio bienestar y el de su comunidad”.  Sin embargo, es necesario combinar este esfuerzo con la creación de una cultura </a:t>
            </a:r>
            <a:r>
              <a:rPr lang="es-MX" sz="2000" b="1" i="1" noProof="1" smtClean="0">
                <a:latin typeface="+mj-lt"/>
              </a:rPr>
              <a:t>del ejercicio del derecho, al propiciar </a:t>
            </a:r>
            <a:r>
              <a:rPr lang="es-MX" sz="2000" b="1" i="1" noProof="1">
                <a:latin typeface="+mj-lt"/>
              </a:rPr>
              <a:t>la participación </a:t>
            </a:r>
            <a:r>
              <a:rPr lang="es-MX" sz="2000" b="1" i="1" noProof="1" smtClean="0">
                <a:latin typeface="+mj-lt"/>
              </a:rPr>
              <a:t>ciudadana, se logra el </a:t>
            </a:r>
            <a:r>
              <a:rPr lang="es-MX" sz="2000" b="1" i="1" noProof="1">
                <a:latin typeface="+mj-lt"/>
              </a:rPr>
              <a:t>propósito fundamental </a:t>
            </a:r>
            <a:r>
              <a:rPr lang="es-MX" sz="2000" b="1" i="1" noProof="1" smtClean="0">
                <a:latin typeface="+mj-lt"/>
              </a:rPr>
              <a:t>de </a:t>
            </a:r>
            <a:r>
              <a:rPr lang="es-MX" sz="2000" b="1" i="1" noProof="1">
                <a:latin typeface="+mj-lt"/>
              </a:rPr>
              <a:t>generar mayor conciencia y responsabilidad de los ciudadanos con los temas </a:t>
            </a:r>
            <a:r>
              <a:rPr lang="es-MX" sz="2000" b="1" i="1" noProof="1" smtClean="0">
                <a:latin typeface="+mj-lt"/>
              </a:rPr>
              <a:t> públicos, </a:t>
            </a:r>
            <a:r>
              <a:rPr lang="es-MX" sz="2000" b="1" i="1" noProof="1">
                <a:latin typeface="+mj-lt"/>
              </a:rPr>
              <a:t>ya que son actos que contribuyen a fortalecer a la democracia como una aspiración </a:t>
            </a:r>
            <a:r>
              <a:rPr lang="es-MX" sz="2000" b="1" i="1" noProof="1" smtClean="0">
                <a:latin typeface="+mj-lt"/>
              </a:rPr>
              <a:t>de la sociedad </a:t>
            </a:r>
            <a:r>
              <a:rPr lang="es-MX" sz="2000" b="1" i="1" noProof="1">
                <a:latin typeface="+mj-lt"/>
              </a:rPr>
              <a:t>.</a:t>
            </a: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11</a:t>
            </a:fld>
            <a:endParaRPr lang="es-MX"/>
          </a:p>
        </p:txBody>
      </p:sp>
      <p:sp>
        <p:nvSpPr>
          <p:cNvPr id="5" name="4 Rectángulo"/>
          <p:cNvSpPr/>
          <p:nvPr/>
        </p:nvSpPr>
        <p:spPr>
          <a:xfrm>
            <a:off x="1043608" y="1161779"/>
            <a:ext cx="6840760" cy="430887"/>
          </a:xfrm>
          <a:prstGeom prst="rect">
            <a:avLst/>
          </a:prstGeom>
        </p:spPr>
        <p:txBody>
          <a:bodyPr wrap="square">
            <a:spAutoFit/>
          </a:bodyPr>
          <a:lstStyle/>
          <a:p>
            <a:pPr algn="ctr"/>
            <a:endParaRPr lang="es-MX" sz="2200" b="1" dirty="0">
              <a:latin typeface="+mj-lt"/>
            </a:endParaRPr>
          </a:p>
        </p:txBody>
      </p:sp>
    </p:spTree>
    <p:extLst>
      <p:ext uri="{BB962C8B-B14F-4D97-AF65-F5344CB8AC3E}">
        <p14:creationId xmlns:p14="http://schemas.microsoft.com/office/powerpoint/2010/main" val="251158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66161"/>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715564" y="1128713"/>
            <a:ext cx="7920880" cy="4524315"/>
          </a:xfrm>
          <a:prstGeom prst="rect">
            <a:avLst/>
          </a:prstGeom>
          <a:noFill/>
        </p:spPr>
        <p:txBody>
          <a:bodyPr wrap="square" rtlCol="0">
            <a:spAutoFit/>
          </a:bodyPr>
          <a:lstStyle/>
          <a:p>
            <a:pPr algn="just">
              <a:buClr>
                <a:schemeClr val="tx1"/>
              </a:buClr>
            </a:pPr>
            <a:r>
              <a:rPr lang="es-ES" b="1" noProof="1">
                <a:latin typeface="+mj-lt"/>
              </a:rPr>
              <a:t>L</a:t>
            </a:r>
            <a:r>
              <a:rPr lang="es-ES" b="1" noProof="1" smtClean="0">
                <a:latin typeface="+mj-lt"/>
              </a:rPr>
              <a:t>ey General de Transparencia y Acceso a la Información Pública</a:t>
            </a:r>
            <a:endParaRPr lang="es-MX" b="1" noProof="1" smtClean="0">
              <a:latin typeface="+mj-lt"/>
            </a:endParaRPr>
          </a:p>
          <a:p>
            <a:pPr algn="just">
              <a:buClr>
                <a:schemeClr val="tx1"/>
              </a:buClr>
            </a:pPr>
            <a:endParaRPr lang="es-MX" b="1" noProof="1">
              <a:latin typeface="+mj-lt"/>
            </a:endParaRPr>
          </a:p>
          <a:p>
            <a:pPr algn="just">
              <a:buClr>
                <a:schemeClr val="tx1"/>
              </a:buClr>
            </a:pPr>
            <a:r>
              <a:rPr lang="es-MX" b="1" noProof="1" smtClean="0">
                <a:latin typeface="+mj-lt"/>
              </a:rPr>
              <a:t>Artículo </a:t>
            </a:r>
            <a:r>
              <a:rPr lang="es-MX" b="1" noProof="1">
                <a:latin typeface="+mj-lt"/>
              </a:rPr>
              <a:t>3. Para los efectos de la presente Ley se entenderá por</a:t>
            </a:r>
            <a:r>
              <a:rPr lang="es-MX" b="1" noProof="1" smtClean="0">
                <a:latin typeface="+mj-lt"/>
              </a:rPr>
              <a:t>:</a:t>
            </a:r>
          </a:p>
          <a:p>
            <a:pPr algn="just">
              <a:buClr>
                <a:schemeClr val="tx1"/>
              </a:buClr>
            </a:pPr>
            <a:endParaRPr lang="es-MX" b="1" noProof="1" smtClean="0">
              <a:latin typeface="+mj-lt"/>
            </a:endParaRPr>
          </a:p>
          <a:p>
            <a:pPr algn="just">
              <a:buClr>
                <a:schemeClr val="tx1"/>
              </a:buClr>
            </a:pPr>
            <a:r>
              <a:rPr lang="es-MX" b="1" noProof="1">
                <a:latin typeface="+mj-lt"/>
              </a:rPr>
              <a:t>VI. Datos abiertos: </a:t>
            </a:r>
            <a:r>
              <a:rPr lang="es-MX" noProof="1">
                <a:latin typeface="+mj-lt"/>
              </a:rPr>
              <a:t>Los datos digitales de carácter público que son </a:t>
            </a:r>
            <a:r>
              <a:rPr lang="es-MX" noProof="1" smtClean="0">
                <a:latin typeface="+mj-lt"/>
              </a:rPr>
              <a:t>accesibles en </a:t>
            </a:r>
            <a:r>
              <a:rPr lang="es-MX" noProof="1">
                <a:latin typeface="+mj-lt"/>
              </a:rPr>
              <a:t>línea que pueden ser usados, reutilizados y </a:t>
            </a:r>
            <a:r>
              <a:rPr lang="es-MX" noProof="1" smtClean="0">
                <a:latin typeface="+mj-lt"/>
              </a:rPr>
              <a:t>redistribuidos por </a:t>
            </a:r>
            <a:r>
              <a:rPr lang="es-MX" noProof="1">
                <a:latin typeface="+mj-lt"/>
              </a:rPr>
              <a:t>cualquier interesado y que tienen las siguientes características</a:t>
            </a:r>
            <a:r>
              <a:rPr lang="es-MX" noProof="1" smtClean="0">
                <a:latin typeface="+mj-lt"/>
              </a:rPr>
              <a:t>:</a:t>
            </a:r>
          </a:p>
          <a:p>
            <a:pPr algn="just">
              <a:buClr>
                <a:schemeClr val="tx1"/>
              </a:buClr>
            </a:pPr>
            <a:r>
              <a:rPr lang="es-MX" b="1" noProof="1" smtClean="0">
                <a:latin typeface="+mj-lt"/>
              </a:rPr>
              <a:t>a).- No </a:t>
            </a:r>
            <a:r>
              <a:rPr lang="es-MX" b="1" noProof="1">
                <a:latin typeface="+mj-lt"/>
              </a:rPr>
              <a:t>discriminatorios: </a:t>
            </a:r>
            <a:r>
              <a:rPr lang="es-MX" noProof="1" smtClean="0">
                <a:latin typeface="+mj-lt"/>
              </a:rPr>
              <a:t>Significa que </a:t>
            </a:r>
            <a:r>
              <a:rPr lang="es-MX" noProof="1">
                <a:latin typeface="+mj-lt"/>
              </a:rPr>
              <a:t>l</a:t>
            </a:r>
            <a:r>
              <a:rPr lang="es-MX" noProof="1" smtClean="0">
                <a:latin typeface="+mj-lt"/>
              </a:rPr>
              <a:t>os </a:t>
            </a:r>
            <a:r>
              <a:rPr lang="es-MX" noProof="1">
                <a:latin typeface="+mj-lt"/>
              </a:rPr>
              <a:t>datos están disponibles para cualquier persona, sin necesidad de registro</a:t>
            </a:r>
            <a:r>
              <a:rPr lang="es-MX" noProof="1" smtClean="0">
                <a:latin typeface="+mj-lt"/>
              </a:rPr>
              <a:t>;</a:t>
            </a:r>
          </a:p>
          <a:p>
            <a:pPr algn="just">
              <a:buClr>
                <a:schemeClr val="tx1"/>
              </a:buClr>
            </a:pPr>
            <a:endParaRPr lang="es-MX" noProof="1" smtClean="0">
              <a:latin typeface="+mj-lt"/>
            </a:endParaRPr>
          </a:p>
          <a:p>
            <a:pPr algn="just">
              <a:buClr>
                <a:schemeClr val="tx1"/>
              </a:buClr>
            </a:pPr>
            <a:r>
              <a:rPr lang="es-MX" b="1" i="1" noProof="1" smtClean="0">
                <a:latin typeface="+mj-lt"/>
              </a:rPr>
              <a:t>Se entiende que </a:t>
            </a:r>
            <a:r>
              <a:rPr lang="es-MX" b="1" i="1" noProof="1">
                <a:latin typeface="+mj-lt"/>
              </a:rPr>
              <a:t>no deberá solicitarse mayor requisito de registro, claves o formularios para que se pueda acceder a tales datos, pues por ello su naturaleza es que sean abiertos y estén publicados de manera tal que sean accesibles a toda persona, de manera directa, entendible y fácilmente localizables.</a:t>
            </a: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12</a:t>
            </a:fld>
            <a:endParaRPr lang="es-MX"/>
          </a:p>
        </p:txBody>
      </p:sp>
    </p:spTree>
    <p:extLst>
      <p:ext uri="{BB962C8B-B14F-4D97-AF65-F5344CB8AC3E}">
        <p14:creationId xmlns:p14="http://schemas.microsoft.com/office/powerpoint/2010/main" val="2760550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7385"/>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611560" y="1340768"/>
            <a:ext cx="7920880" cy="4247317"/>
          </a:xfrm>
          <a:prstGeom prst="rect">
            <a:avLst/>
          </a:prstGeom>
          <a:noFill/>
        </p:spPr>
        <p:txBody>
          <a:bodyPr wrap="square" rtlCol="0">
            <a:spAutoFit/>
          </a:bodyPr>
          <a:lstStyle/>
          <a:p>
            <a:pPr lvl="0" algn="just">
              <a:buClr>
                <a:prstClr val="black"/>
              </a:buClr>
            </a:pPr>
            <a:r>
              <a:rPr lang="es-ES" b="1" noProof="1">
                <a:solidFill>
                  <a:prstClr val="black"/>
                </a:solidFill>
                <a:latin typeface="Lucida Sans"/>
              </a:rPr>
              <a:t>Ley General de Transparencia y Acceso a la Información Pública</a:t>
            </a:r>
            <a:endParaRPr lang="es-MX" b="1" noProof="1">
              <a:solidFill>
                <a:prstClr val="black"/>
              </a:solidFill>
              <a:latin typeface="Lucida Sans"/>
            </a:endParaRPr>
          </a:p>
          <a:p>
            <a:pPr algn="just">
              <a:buClr>
                <a:schemeClr val="tx1"/>
              </a:buClr>
            </a:pPr>
            <a:endParaRPr lang="es-MX" b="1" noProof="1" smtClean="0">
              <a:latin typeface="+mj-lt"/>
            </a:endParaRPr>
          </a:p>
          <a:p>
            <a:pPr algn="just">
              <a:buClr>
                <a:schemeClr val="tx1"/>
              </a:buClr>
            </a:pPr>
            <a:endParaRPr lang="es-MX" b="1" noProof="1">
              <a:latin typeface="+mj-lt"/>
            </a:endParaRPr>
          </a:p>
          <a:p>
            <a:pPr algn="just">
              <a:buClr>
                <a:schemeClr val="tx1"/>
              </a:buClr>
            </a:pPr>
            <a:r>
              <a:rPr lang="es-MX" b="1" noProof="1" smtClean="0">
                <a:latin typeface="+mj-lt"/>
              </a:rPr>
              <a:t>a</a:t>
            </a:r>
            <a:r>
              <a:rPr lang="es-MX" b="1" noProof="1">
                <a:latin typeface="+mj-lt"/>
              </a:rPr>
              <a:t>) Accesibles</a:t>
            </a:r>
            <a:r>
              <a:rPr lang="es-MX" noProof="1">
                <a:latin typeface="+mj-lt"/>
              </a:rPr>
              <a:t>: Los datos están disponibles para la gama más amplia</a:t>
            </a:r>
          </a:p>
          <a:p>
            <a:pPr algn="just">
              <a:buClr>
                <a:schemeClr val="tx1"/>
              </a:buClr>
            </a:pPr>
            <a:r>
              <a:rPr lang="es-MX" noProof="1">
                <a:latin typeface="+mj-lt"/>
              </a:rPr>
              <a:t>de usuarios, para cualquier </a:t>
            </a:r>
            <a:r>
              <a:rPr lang="es-MX" noProof="1" smtClean="0">
                <a:latin typeface="+mj-lt"/>
              </a:rPr>
              <a:t>propósito.</a:t>
            </a:r>
          </a:p>
          <a:p>
            <a:pPr algn="just">
              <a:buClr>
                <a:schemeClr val="tx1"/>
              </a:buClr>
            </a:pPr>
            <a:r>
              <a:rPr lang="es-MX" noProof="1" smtClean="0">
                <a:latin typeface="+mj-lt"/>
              </a:rPr>
              <a:t> </a:t>
            </a:r>
          </a:p>
          <a:p>
            <a:pPr algn="just">
              <a:buClr>
                <a:schemeClr val="tx1"/>
              </a:buClr>
            </a:pPr>
            <a:r>
              <a:rPr lang="es-MX" b="1" i="1" noProof="1" smtClean="0">
                <a:latin typeface="+mj-lt"/>
              </a:rPr>
              <a:t>Se entiende que en </a:t>
            </a:r>
            <a:r>
              <a:rPr lang="es-MX" b="1" i="1" noProof="1">
                <a:latin typeface="+mj-lt"/>
              </a:rPr>
              <a:t>México, todas las personas son iguales y gozan de los derechos y libertades establecidos en la Constitución; además, los tratados internacionales en la materia les garantizan, sin distinción alguna, el goce de sus derechos civiles, políticos, económicos, sociales, culturales y </a:t>
            </a:r>
            <a:r>
              <a:rPr lang="es-MX" b="1" i="1" noProof="1" smtClean="0">
                <a:latin typeface="+mj-lt"/>
              </a:rPr>
              <a:t>ambientales.</a:t>
            </a:r>
          </a:p>
          <a:p>
            <a:pPr algn="just">
              <a:buClr>
                <a:schemeClr val="tx1"/>
              </a:buClr>
            </a:pPr>
            <a:endParaRPr lang="es-MX" noProof="1">
              <a:latin typeface="+mj-lt"/>
            </a:endParaRPr>
          </a:p>
          <a:p>
            <a:pPr algn="just">
              <a:buClr>
                <a:schemeClr val="tx1"/>
              </a:buClr>
            </a:pPr>
            <a:r>
              <a:rPr lang="es-MX" b="1" noProof="1">
                <a:latin typeface="+mj-lt"/>
              </a:rPr>
              <a:t>c) Gratuitos</a:t>
            </a:r>
            <a:r>
              <a:rPr lang="es-MX" noProof="1">
                <a:latin typeface="+mj-lt"/>
              </a:rPr>
              <a:t>: Se obtienen sin entregar a cambio contraprestación alguna</a:t>
            </a:r>
          </a:p>
          <a:p>
            <a:pPr algn="just">
              <a:buClr>
                <a:schemeClr val="tx1"/>
              </a:buClr>
            </a:pPr>
            <a:endParaRPr lang="es-MX" noProof="1">
              <a:latin typeface="+mj-lt"/>
            </a:endParaRP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13</a:t>
            </a:fld>
            <a:endParaRPr lang="es-MX"/>
          </a:p>
        </p:txBody>
      </p:sp>
    </p:spTree>
    <p:extLst>
      <p:ext uri="{BB962C8B-B14F-4D97-AF65-F5344CB8AC3E}">
        <p14:creationId xmlns:p14="http://schemas.microsoft.com/office/powerpoint/2010/main" val="33737200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620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611560" y="1259631"/>
            <a:ext cx="7920880" cy="4247317"/>
          </a:xfrm>
          <a:prstGeom prst="rect">
            <a:avLst/>
          </a:prstGeom>
          <a:noFill/>
        </p:spPr>
        <p:txBody>
          <a:bodyPr wrap="square" rtlCol="0">
            <a:spAutoFit/>
          </a:bodyPr>
          <a:lstStyle/>
          <a:p>
            <a:pPr lvl="0" algn="just">
              <a:buClr>
                <a:prstClr val="black"/>
              </a:buClr>
            </a:pPr>
            <a:r>
              <a:rPr lang="es-ES" b="1" noProof="1">
                <a:solidFill>
                  <a:prstClr val="black"/>
                </a:solidFill>
                <a:latin typeface="Lucida Sans"/>
              </a:rPr>
              <a:t>Ley General de Transparencia y Acceso a la Información Pública</a:t>
            </a:r>
            <a:endParaRPr lang="es-MX" b="1" noProof="1">
              <a:solidFill>
                <a:prstClr val="black"/>
              </a:solidFill>
              <a:latin typeface="Lucida Sans"/>
            </a:endParaRPr>
          </a:p>
          <a:p>
            <a:pPr algn="just">
              <a:buClr>
                <a:schemeClr val="tx1"/>
              </a:buClr>
            </a:pPr>
            <a:endParaRPr lang="es-MX" b="1" noProof="1">
              <a:latin typeface="+mj-lt"/>
            </a:endParaRPr>
          </a:p>
          <a:p>
            <a:pPr algn="just">
              <a:buClr>
                <a:schemeClr val="tx1"/>
              </a:buClr>
            </a:pPr>
            <a:r>
              <a:rPr lang="es-MX" b="1" noProof="1" smtClean="0">
                <a:latin typeface="+mj-lt"/>
              </a:rPr>
              <a:t>Artículo </a:t>
            </a:r>
            <a:r>
              <a:rPr lang="es-MX" b="1" noProof="1">
                <a:latin typeface="+mj-lt"/>
              </a:rPr>
              <a:t>4</a:t>
            </a:r>
            <a:r>
              <a:rPr lang="es-MX" noProof="1">
                <a:latin typeface="+mj-lt"/>
              </a:rPr>
              <a:t>. El derecho humano de acceso a la información </a:t>
            </a:r>
            <a:r>
              <a:rPr lang="es-MX" noProof="1" smtClean="0">
                <a:latin typeface="+mj-lt"/>
              </a:rPr>
              <a:t>comprende solicitar</a:t>
            </a:r>
            <a:r>
              <a:rPr lang="es-MX" noProof="1">
                <a:latin typeface="+mj-lt"/>
              </a:rPr>
              <a:t>, investigar, difundir, buscar y recibir información</a:t>
            </a:r>
            <a:r>
              <a:rPr lang="es-MX" noProof="1" smtClean="0">
                <a:latin typeface="+mj-lt"/>
              </a:rPr>
              <a:t>.</a:t>
            </a:r>
          </a:p>
          <a:p>
            <a:pPr algn="just">
              <a:buClr>
                <a:schemeClr val="tx1"/>
              </a:buClr>
            </a:pPr>
            <a:endParaRPr lang="es-MX" noProof="1">
              <a:latin typeface="+mj-lt"/>
            </a:endParaRPr>
          </a:p>
          <a:p>
            <a:pPr algn="just">
              <a:buClr>
                <a:schemeClr val="tx1"/>
              </a:buClr>
            </a:pPr>
            <a:r>
              <a:rPr lang="es-MX" noProof="1">
                <a:latin typeface="+mj-lt"/>
              </a:rPr>
              <a:t>Toda la información generada, obtenida, adquirida, transformada o en </a:t>
            </a:r>
            <a:r>
              <a:rPr lang="es-MX" noProof="1" smtClean="0">
                <a:latin typeface="+mj-lt"/>
              </a:rPr>
              <a:t>posesión de </a:t>
            </a:r>
            <a:r>
              <a:rPr lang="es-MX" noProof="1">
                <a:latin typeface="+mj-lt"/>
              </a:rPr>
              <a:t>los sujetos obligados es pública y accesible a cualquier </a:t>
            </a:r>
            <a:r>
              <a:rPr lang="es-MX" noProof="1" smtClean="0">
                <a:latin typeface="+mj-lt"/>
              </a:rPr>
              <a:t>persona en </a:t>
            </a:r>
            <a:r>
              <a:rPr lang="es-MX" noProof="1">
                <a:latin typeface="+mj-lt"/>
              </a:rPr>
              <a:t>los términos y condiciones que se establezcan en la presente </a:t>
            </a:r>
            <a:r>
              <a:rPr lang="es-MX" noProof="1" smtClean="0">
                <a:latin typeface="+mj-lt"/>
              </a:rPr>
              <a:t>Ley, en </a:t>
            </a:r>
            <a:r>
              <a:rPr lang="es-MX" noProof="1">
                <a:latin typeface="+mj-lt"/>
              </a:rPr>
              <a:t>los tratados internacionales de los que el Estado mexicano sea </a:t>
            </a:r>
            <a:r>
              <a:rPr lang="es-MX" noProof="1" smtClean="0">
                <a:latin typeface="+mj-lt"/>
              </a:rPr>
              <a:t>parte, la </a:t>
            </a:r>
            <a:r>
              <a:rPr lang="es-MX" noProof="1">
                <a:latin typeface="+mj-lt"/>
              </a:rPr>
              <a:t>Ley Federal, las leyes de las entidades federativas y la </a:t>
            </a:r>
            <a:r>
              <a:rPr lang="es-MX" noProof="1" smtClean="0">
                <a:latin typeface="+mj-lt"/>
              </a:rPr>
              <a:t>normatividad aplicable </a:t>
            </a:r>
            <a:r>
              <a:rPr lang="es-MX" noProof="1">
                <a:latin typeface="+mj-lt"/>
              </a:rPr>
              <a:t>en sus respectivas competencias; solo podrá ser clasificada </a:t>
            </a:r>
            <a:r>
              <a:rPr lang="es-MX" noProof="1" smtClean="0">
                <a:latin typeface="+mj-lt"/>
              </a:rPr>
              <a:t>excepcionalmente como </a:t>
            </a:r>
            <a:r>
              <a:rPr lang="es-MX" noProof="1">
                <a:latin typeface="+mj-lt"/>
              </a:rPr>
              <a:t>reservada temporalmente por razones de </a:t>
            </a:r>
            <a:r>
              <a:rPr lang="es-MX" noProof="1" smtClean="0">
                <a:latin typeface="+mj-lt"/>
              </a:rPr>
              <a:t>interés público </a:t>
            </a:r>
            <a:r>
              <a:rPr lang="es-MX" noProof="1">
                <a:latin typeface="+mj-lt"/>
              </a:rPr>
              <a:t>y seguridad nacional, en los términos dispuestos por esta </a:t>
            </a:r>
            <a:r>
              <a:rPr lang="es-MX" noProof="1" smtClean="0">
                <a:latin typeface="+mj-lt"/>
              </a:rPr>
              <a:t>Ley.</a:t>
            </a: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14</a:t>
            </a:fld>
            <a:endParaRPr lang="es-MX"/>
          </a:p>
        </p:txBody>
      </p:sp>
    </p:spTree>
    <p:extLst>
      <p:ext uri="{BB962C8B-B14F-4D97-AF65-F5344CB8AC3E}">
        <p14:creationId xmlns:p14="http://schemas.microsoft.com/office/powerpoint/2010/main" val="3670641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32656"/>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716580" y="3140968"/>
            <a:ext cx="7920880" cy="2031325"/>
          </a:xfrm>
          <a:prstGeom prst="rect">
            <a:avLst/>
          </a:prstGeom>
          <a:noFill/>
        </p:spPr>
        <p:txBody>
          <a:bodyPr wrap="square" rtlCol="0">
            <a:spAutoFit/>
          </a:bodyPr>
          <a:lstStyle/>
          <a:p>
            <a:pPr algn="just">
              <a:buClr>
                <a:schemeClr val="tx1"/>
              </a:buClr>
            </a:pPr>
            <a:r>
              <a:rPr lang="es-MX" b="1" noProof="1">
                <a:latin typeface="+mj-lt"/>
              </a:rPr>
              <a:t>Artículo 6. </a:t>
            </a:r>
            <a:r>
              <a:rPr lang="es-MX" noProof="1">
                <a:latin typeface="+mj-lt"/>
              </a:rPr>
              <a:t>El Estado garantizará el efectivo </a:t>
            </a:r>
            <a:r>
              <a:rPr lang="es-MX" b="1" noProof="1">
                <a:latin typeface="+mj-lt"/>
              </a:rPr>
              <a:t>acceso de </a:t>
            </a:r>
            <a:r>
              <a:rPr lang="es-MX" b="1" noProof="1" smtClean="0">
                <a:latin typeface="+mj-lt"/>
              </a:rPr>
              <a:t>toda persona </a:t>
            </a:r>
            <a:r>
              <a:rPr lang="es-MX" noProof="1" smtClean="0">
                <a:latin typeface="+mj-lt"/>
              </a:rPr>
              <a:t>a la </a:t>
            </a:r>
            <a:r>
              <a:rPr lang="es-MX" noProof="1">
                <a:latin typeface="+mj-lt"/>
              </a:rPr>
              <a:t>información en posesión de cualquier entidad, autoridad, órgano y </a:t>
            </a:r>
            <a:r>
              <a:rPr lang="es-MX" noProof="1" smtClean="0">
                <a:latin typeface="+mj-lt"/>
              </a:rPr>
              <a:t>organismo de </a:t>
            </a:r>
            <a:r>
              <a:rPr lang="es-MX" noProof="1">
                <a:latin typeface="+mj-lt"/>
              </a:rPr>
              <a:t>los poderes Ejecutivo, Legislativo y Judicial, órganos </a:t>
            </a:r>
            <a:r>
              <a:rPr lang="es-MX" noProof="1" smtClean="0">
                <a:latin typeface="+mj-lt"/>
              </a:rPr>
              <a:t>autónomos</a:t>
            </a:r>
            <a:r>
              <a:rPr lang="es-MX" noProof="1">
                <a:latin typeface="+mj-lt"/>
              </a:rPr>
              <a:t>, partidos políticos, fideicomisos y fondos públicos; así como </a:t>
            </a:r>
            <a:r>
              <a:rPr lang="es-MX" noProof="1" smtClean="0">
                <a:latin typeface="+mj-lt"/>
              </a:rPr>
              <a:t>de cualquier </a:t>
            </a:r>
            <a:r>
              <a:rPr lang="es-MX" noProof="1">
                <a:latin typeface="+mj-lt"/>
              </a:rPr>
              <a:t>persona física, moral o sindicato que reciba y ejerza </a:t>
            </a:r>
            <a:r>
              <a:rPr lang="es-MX" noProof="1" smtClean="0">
                <a:latin typeface="+mj-lt"/>
              </a:rPr>
              <a:t>recursos públicos </a:t>
            </a:r>
            <a:r>
              <a:rPr lang="es-MX" noProof="1">
                <a:latin typeface="+mj-lt"/>
              </a:rPr>
              <a:t>o realice actos de autoridad en el ámbito de la Federación, de </a:t>
            </a:r>
            <a:r>
              <a:rPr lang="es-MX" noProof="1" smtClean="0">
                <a:latin typeface="+mj-lt"/>
              </a:rPr>
              <a:t>las entidades </a:t>
            </a:r>
            <a:r>
              <a:rPr lang="es-MX" noProof="1">
                <a:latin typeface="+mj-lt"/>
              </a:rPr>
              <a:t>federativas y los municipios</a:t>
            </a: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15</a:t>
            </a:fld>
            <a:endParaRPr lang="es-MX"/>
          </a:p>
        </p:txBody>
      </p:sp>
      <p:sp>
        <p:nvSpPr>
          <p:cNvPr id="4" name="3 Rectángulo"/>
          <p:cNvSpPr/>
          <p:nvPr/>
        </p:nvSpPr>
        <p:spPr>
          <a:xfrm>
            <a:off x="716580" y="1691516"/>
            <a:ext cx="7743852" cy="369332"/>
          </a:xfrm>
          <a:prstGeom prst="rect">
            <a:avLst/>
          </a:prstGeom>
        </p:spPr>
        <p:txBody>
          <a:bodyPr wrap="square">
            <a:spAutoFit/>
          </a:bodyPr>
          <a:lstStyle/>
          <a:p>
            <a:pPr lvl="0" algn="just">
              <a:buClr>
                <a:prstClr val="black"/>
              </a:buClr>
            </a:pPr>
            <a:r>
              <a:rPr lang="es-ES" b="1" noProof="1">
                <a:solidFill>
                  <a:prstClr val="black"/>
                </a:solidFill>
                <a:latin typeface="Lucida Sans"/>
              </a:rPr>
              <a:t>Ley General de Transparencia y Acceso a la Información Pública</a:t>
            </a:r>
            <a:endParaRPr lang="es-MX" b="1" noProof="1">
              <a:solidFill>
                <a:prstClr val="black"/>
              </a:solidFill>
              <a:latin typeface="Lucida Sans"/>
            </a:endParaRPr>
          </a:p>
        </p:txBody>
      </p:sp>
    </p:spTree>
    <p:extLst>
      <p:ext uri="{BB962C8B-B14F-4D97-AF65-F5344CB8AC3E}">
        <p14:creationId xmlns:p14="http://schemas.microsoft.com/office/powerpoint/2010/main" val="28007562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899592" y="946971"/>
            <a:ext cx="7920880" cy="5109091"/>
          </a:xfrm>
          <a:prstGeom prst="rect">
            <a:avLst/>
          </a:prstGeom>
          <a:noFill/>
        </p:spPr>
        <p:txBody>
          <a:bodyPr wrap="square" rtlCol="0">
            <a:spAutoFit/>
          </a:bodyPr>
          <a:lstStyle/>
          <a:p>
            <a:pPr algn="just">
              <a:buClr>
                <a:schemeClr val="tx1"/>
              </a:buClr>
            </a:pPr>
            <a:endParaRPr lang="es-MX" sz="2000" b="1" noProof="1">
              <a:latin typeface="+mj-lt"/>
            </a:endParaRPr>
          </a:p>
          <a:p>
            <a:pPr algn="just">
              <a:buClr>
                <a:schemeClr val="tx1"/>
              </a:buClr>
            </a:pPr>
            <a:r>
              <a:rPr lang="es-MX" b="1" i="1" noProof="1">
                <a:latin typeface="+mj-lt"/>
              </a:rPr>
              <a:t>Como todo derecho humano, universal e inherente por naturaleza, el derecho de acceso a la información pertenece y se ejerce en igualdad de condiciones para todas las personas. Así se ha establecido desde nuestra Constitución, hasta los tratados internacionales que lo reconocen.</a:t>
            </a:r>
          </a:p>
          <a:p>
            <a:pPr algn="just">
              <a:buClr>
                <a:schemeClr val="tx1"/>
              </a:buClr>
            </a:pPr>
            <a:endParaRPr lang="es-MX" b="1" i="1" noProof="1">
              <a:latin typeface="+mj-lt"/>
            </a:endParaRPr>
          </a:p>
          <a:p>
            <a:pPr algn="just">
              <a:buClr>
                <a:schemeClr val="tx1"/>
              </a:buClr>
            </a:pPr>
            <a:r>
              <a:rPr lang="es-MX" b="1" i="1" noProof="1">
                <a:latin typeface="+mj-lt"/>
              </a:rPr>
              <a:t>En este sentido, el principio de igualdad de condiciones se funda precisamente en el hecho de que no se debe favorecer ni perjudicar a una o más personas sobre otra u otras cuando todas aquellas se encuentran en las mismas circunstancias legales. Concretamente, la tramitación de las solicitudes de información, las respuestas a estas, el desahogo de los recursos de revisión, etc., se deben realizar de la misma forma, con las mismas características y bajo los mismos principios para todas las personas involucradas en los procedimientos, de manera que a todos se les garantice en la misma medida su derecho de acceso a la información y a nadie se le disminuya o anule.</a:t>
            </a: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16</a:t>
            </a:fld>
            <a:endParaRPr lang="es-MX"/>
          </a:p>
        </p:txBody>
      </p:sp>
    </p:spTree>
    <p:extLst>
      <p:ext uri="{BB962C8B-B14F-4D97-AF65-F5344CB8AC3E}">
        <p14:creationId xmlns:p14="http://schemas.microsoft.com/office/powerpoint/2010/main" val="11147746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76" y="-42635"/>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683568" y="1988840"/>
            <a:ext cx="7920880" cy="1292662"/>
          </a:xfrm>
          <a:prstGeom prst="rect">
            <a:avLst/>
          </a:prstGeom>
          <a:noFill/>
        </p:spPr>
        <p:txBody>
          <a:bodyPr wrap="square" rtlCol="0">
            <a:spAutoFit/>
          </a:bodyPr>
          <a:lstStyle/>
          <a:p>
            <a:pPr algn="just">
              <a:buClr>
                <a:schemeClr val="tx1"/>
              </a:buClr>
            </a:pPr>
            <a:endParaRPr lang="es-MX" noProof="1">
              <a:latin typeface="+mj-lt"/>
            </a:endParaRPr>
          </a:p>
          <a:p>
            <a:pPr algn="just">
              <a:buClr>
                <a:schemeClr val="tx1"/>
              </a:buClr>
            </a:pPr>
            <a:r>
              <a:rPr lang="es-MX" sz="2000" i="1" noProof="1">
                <a:latin typeface="+mj-lt"/>
              </a:rPr>
              <a:t>No hay ni debe de haber tratos o procesos especiales, toda vez que la norma es impersonal y de aplicación universal, precisamente para asegurar que la ley es igual para todos.</a:t>
            </a: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17</a:t>
            </a:fld>
            <a:endParaRPr lang="es-MX"/>
          </a:p>
        </p:txBody>
      </p:sp>
      <p:pic>
        <p:nvPicPr>
          <p:cNvPr id="6" name="1 Imagen"/>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61695" y="3562591"/>
            <a:ext cx="1914143" cy="1908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2 Imagen"/>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31096" y="3562592"/>
            <a:ext cx="1760984" cy="1760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3 Imagen"/>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18928" y="3396208"/>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1 Imagen"/>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6089" y="3501008"/>
            <a:ext cx="1739647" cy="1739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4 Imagen"/>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122069" y="3717032"/>
            <a:ext cx="1754187"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9419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683568" y="1988840"/>
            <a:ext cx="7920880" cy="2554545"/>
          </a:xfrm>
          <a:prstGeom prst="rect">
            <a:avLst/>
          </a:prstGeom>
          <a:noFill/>
        </p:spPr>
        <p:txBody>
          <a:bodyPr wrap="square" rtlCol="0">
            <a:spAutoFit/>
          </a:bodyPr>
          <a:lstStyle/>
          <a:p>
            <a:pPr algn="just">
              <a:buClr>
                <a:schemeClr val="tx1"/>
              </a:buClr>
            </a:pPr>
            <a:endParaRPr lang="es-MX" sz="2000" b="1" noProof="1" smtClean="0">
              <a:latin typeface="+mj-lt"/>
            </a:endParaRPr>
          </a:p>
          <a:p>
            <a:pPr algn="just">
              <a:buClr>
                <a:schemeClr val="tx1"/>
              </a:buClr>
            </a:pPr>
            <a:r>
              <a:rPr lang="es-MX" sz="2000" b="1" noProof="1">
                <a:latin typeface="+mj-lt"/>
              </a:rPr>
              <a:t>Artículo 12</a:t>
            </a:r>
            <a:r>
              <a:rPr lang="es-MX" sz="2000" noProof="1">
                <a:latin typeface="+mj-lt"/>
              </a:rPr>
              <a:t>. Toda la información pública generada, obtenida, adquirida, transformada o en posesión de los sujetos obligados es pública y </a:t>
            </a:r>
            <a:r>
              <a:rPr lang="es-MX" sz="2000" b="1" noProof="1">
                <a:latin typeface="+mj-lt"/>
              </a:rPr>
              <a:t>será accesible a cualquier persona, </a:t>
            </a:r>
            <a:r>
              <a:rPr lang="es-MX" sz="2000" noProof="1">
                <a:latin typeface="+mj-lt"/>
              </a:rPr>
              <a:t>para lo que se deberán habilitar todos los medios, acciones y esfuerzos disponibles en los términos y condiciones que establezca esta Ley, la Ley Federal y las correspondientes de las entidades federativas, así como demás normas </a:t>
            </a:r>
            <a:r>
              <a:rPr lang="es-MX" sz="2000" noProof="1" smtClean="0">
                <a:latin typeface="+mj-lt"/>
              </a:rPr>
              <a:t>aplicables.</a:t>
            </a:r>
            <a:endParaRPr lang="es-MX" sz="2000" noProof="1">
              <a:latin typeface="+mj-lt"/>
            </a:endParaRP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18</a:t>
            </a:fld>
            <a:endParaRPr lang="es-MX"/>
          </a:p>
        </p:txBody>
      </p:sp>
      <p:sp>
        <p:nvSpPr>
          <p:cNvPr id="5" name="4 Rectángulo"/>
          <p:cNvSpPr/>
          <p:nvPr/>
        </p:nvSpPr>
        <p:spPr>
          <a:xfrm>
            <a:off x="683568" y="1161779"/>
            <a:ext cx="7704856" cy="369332"/>
          </a:xfrm>
          <a:prstGeom prst="rect">
            <a:avLst/>
          </a:prstGeom>
        </p:spPr>
        <p:txBody>
          <a:bodyPr wrap="square">
            <a:spAutoFit/>
          </a:bodyPr>
          <a:lstStyle/>
          <a:p>
            <a:pPr lvl="0" algn="just">
              <a:buClr>
                <a:prstClr val="black"/>
              </a:buClr>
            </a:pPr>
            <a:r>
              <a:rPr lang="es-ES" b="1" noProof="1">
                <a:solidFill>
                  <a:prstClr val="black"/>
                </a:solidFill>
                <a:latin typeface="Lucida Sans"/>
              </a:rPr>
              <a:t>Ley General de Transparencia y Acceso a la Información Pública</a:t>
            </a:r>
            <a:endParaRPr lang="es-MX" b="1" noProof="1">
              <a:solidFill>
                <a:prstClr val="black"/>
              </a:solidFill>
              <a:latin typeface="Lucida Sans"/>
            </a:endParaRPr>
          </a:p>
        </p:txBody>
      </p:sp>
    </p:spTree>
    <p:extLst>
      <p:ext uri="{BB962C8B-B14F-4D97-AF65-F5344CB8AC3E}">
        <p14:creationId xmlns:p14="http://schemas.microsoft.com/office/powerpoint/2010/main" val="12401946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683568" y="1988840"/>
            <a:ext cx="7920880" cy="2616101"/>
          </a:xfrm>
          <a:prstGeom prst="rect">
            <a:avLst/>
          </a:prstGeom>
          <a:noFill/>
        </p:spPr>
        <p:txBody>
          <a:bodyPr wrap="square" rtlCol="0">
            <a:spAutoFit/>
          </a:bodyPr>
          <a:lstStyle/>
          <a:p>
            <a:pPr algn="just">
              <a:buClr>
                <a:schemeClr val="tx1"/>
              </a:buClr>
            </a:pPr>
            <a:r>
              <a:rPr lang="es-MX" sz="2000" b="1" noProof="1">
                <a:latin typeface="+mj-lt"/>
              </a:rPr>
              <a:t>Artículo 13.</a:t>
            </a:r>
            <a:r>
              <a:rPr lang="es-MX" noProof="1">
                <a:latin typeface="+mj-lt"/>
              </a:rPr>
              <a:t> En la generación, publicación y entrega de información se deberá garantizar que ésta sea accesible, confiable, verificable, veraz, oportuna y atenderá las necesidades del derecho de acceso a la información de toda persona</a:t>
            </a:r>
            <a:r>
              <a:rPr lang="es-MX" noProof="1" smtClean="0">
                <a:latin typeface="+mj-lt"/>
              </a:rPr>
              <a:t>.</a:t>
            </a:r>
          </a:p>
          <a:p>
            <a:pPr algn="just">
              <a:buClr>
                <a:schemeClr val="tx1"/>
              </a:buClr>
            </a:pPr>
            <a:endParaRPr lang="es-MX" noProof="1">
              <a:latin typeface="+mj-lt"/>
            </a:endParaRPr>
          </a:p>
          <a:p>
            <a:pPr algn="just">
              <a:buClr>
                <a:schemeClr val="tx1"/>
              </a:buClr>
            </a:pPr>
            <a:r>
              <a:rPr lang="es-MX" noProof="1">
                <a:latin typeface="+mj-lt"/>
              </a:rPr>
              <a:t>Los sujetos obligados buscarán, en todo momento, que la información generada tenga un lenguaje sencillo para cualquier persona y se procurará, en la medida de lo posible, su accesibilidad y traducción a lenguas indígenas</a:t>
            </a: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19</a:t>
            </a:fld>
            <a:endParaRPr lang="es-MX"/>
          </a:p>
        </p:txBody>
      </p:sp>
      <p:sp>
        <p:nvSpPr>
          <p:cNvPr id="5" name="4 Rectángulo"/>
          <p:cNvSpPr/>
          <p:nvPr/>
        </p:nvSpPr>
        <p:spPr>
          <a:xfrm>
            <a:off x="1043608" y="1161779"/>
            <a:ext cx="6840760" cy="430887"/>
          </a:xfrm>
          <a:prstGeom prst="rect">
            <a:avLst/>
          </a:prstGeom>
        </p:spPr>
        <p:txBody>
          <a:bodyPr wrap="square">
            <a:spAutoFit/>
          </a:bodyPr>
          <a:lstStyle/>
          <a:p>
            <a:pPr algn="ctr"/>
            <a:r>
              <a:rPr lang="es-MX" sz="2200" b="1" dirty="0" smtClean="0">
                <a:latin typeface="+mj-lt"/>
              </a:rPr>
              <a:t> </a:t>
            </a:r>
            <a:endParaRPr lang="es-MX" sz="2200" b="1" dirty="0">
              <a:latin typeface="+mj-lt"/>
            </a:endParaRPr>
          </a:p>
        </p:txBody>
      </p:sp>
      <p:sp>
        <p:nvSpPr>
          <p:cNvPr id="4" name="3 Rectángulo"/>
          <p:cNvSpPr/>
          <p:nvPr/>
        </p:nvSpPr>
        <p:spPr>
          <a:xfrm>
            <a:off x="827584" y="1408000"/>
            <a:ext cx="7776864" cy="369332"/>
          </a:xfrm>
          <a:prstGeom prst="rect">
            <a:avLst/>
          </a:prstGeom>
        </p:spPr>
        <p:txBody>
          <a:bodyPr wrap="square">
            <a:spAutoFit/>
          </a:bodyPr>
          <a:lstStyle/>
          <a:p>
            <a:pPr lvl="0" algn="just">
              <a:buClr>
                <a:prstClr val="black"/>
              </a:buClr>
            </a:pPr>
            <a:r>
              <a:rPr lang="es-ES" b="1" noProof="1">
                <a:solidFill>
                  <a:prstClr val="black"/>
                </a:solidFill>
                <a:latin typeface="Lucida Sans"/>
              </a:rPr>
              <a:t>Ley General de Transparencia y Acceso a la Información Pública</a:t>
            </a:r>
            <a:endParaRPr lang="es-MX" b="1" noProof="1">
              <a:solidFill>
                <a:prstClr val="black"/>
              </a:solidFill>
              <a:latin typeface="Lucida Sans"/>
            </a:endParaRPr>
          </a:p>
        </p:txBody>
      </p:sp>
    </p:spTree>
    <p:extLst>
      <p:ext uri="{BB962C8B-B14F-4D97-AF65-F5344CB8AC3E}">
        <p14:creationId xmlns:p14="http://schemas.microsoft.com/office/powerpoint/2010/main" val="3085690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63062"/>
            <a:ext cx="9216008" cy="69281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611560" y="1260043"/>
            <a:ext cx="7992888" cy="3348609"/>
          </a:xfrm>
          <a:prstGeom prst="rect">
            <a:avLst/>
          </a:prstGeom>
          <a:noFill/>
        </p:spPr>
        <p:txBody>
          <a:bodyPr wrap="square" rtlCol="0">
            <a:spAutoFit/>
          </a:bodyPr>
          <a:lstStyle/>
          <a:p>
            <a:pPr algn="just">
              <a:lnSpc>
                <a:spcPct val="115000"/>
              </a:lnSpc>
              <a:spcAft>
                <a:spcPts val="0"/>
              </a:spcAft>
            </a:pPr>
            <a:r>
              <a:rPr lang="es-MX" sz="2000" b="1" dirty="0" smtClean="0">
                <a:latin typeface="+mj-lt"/>
                <a:ea typeface="Calibri"/>
                <a:cs typeface="Times New Roman"/>
              </a:rPr>
              <a:t>Introducción</a:t>
            </a:r>
          </a:p>
          <a:p>
            <a:pPr algn="just">
              <a:lnSpc>
                <a:spcPct val="115000"/>
              </a:lnSpc>
              <a:spcAft>
                <a:spcPts val="0"/>
              </a:spcAft>
            </a:pPr>
            <a:endParaRPr lang="es-MX" sz="2000" b="1" noProof="1">
              <a:latin typeface="+mj-lt"/>
              <a:cs typeface="Times New Roman"/>
            </a:endParaRPr>
          </a:p>
          <a:p>
            <a:pPr algn="just">
              <a:lnSpc>
                <a:spcPct val="115000"/>
              </a:lnSpc>
              <a:spcAft>
                <a:spcPts val="0"/>
              </a:spcAft>
            </a:pPr>
            <a:r>
              <a:rPr lang="es-MX" i="1" noProof="1" smtClean="0">
                <a:latin typeface="+mj-lt"/>
                <a:cs typeface="Times New Roman"/>
              </a:rPr>
              <a:t>La Secretaría de Contraloría  del Estado de Michoacán de Ocampo, a través de la Subsecretaría de Contraloría Social desarrollará el programa  de Transparencia y acceso a la información  que se deriva de su Manual de organización  y  consiste en </a:t>
            </a:r>
            <a:r>
              <a:rPr lang="es-MX" i="1" noProof="1" smtClean="0">
                <a:latin typeface="+mj-lt"/>
              </a:rPr>
              <a:t>Supervisar </a:t>
            </a:r>
            <a:r>
              <a:rPr lang="es-MX" i="1" noProof="1">
                <a:latin typeface="+mj-lt"/>
              </a:rPr>
              <a:t>que el ejercicio de las atribuciones de los servidores públicos del Estado, se lleve a cabo con apego a las leyes y lineamientos vigentes en materia de transparencia y rendición de cuentas</a:t>
            </a:r>
            <a:r>
              <a:rPr lang="es-MX" i="1" noProof="1" smtClean="0">
                <a:latin typeface="+mj-lt"/>
              </a:rPr>
              <a:t>; ( fraccion XIII, Art. 20 LOAPE)</a:t>
            </a:r>
            <a:endParaRPr lang="es-MX" i="1" noProof="1">
              <a:latin typeface="+mj-lt"/>
            </a:endParaRP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2</a:t>
            </a:fld>
            <a:endParaRPr lang="es-MX"/>
          </a:p>
        </p:txBody>
      </p:sp>
    </p:spTree>
    <p:extLst>
      <p:ext uri="{BB962C8B-B14F-4D97-AF65-F5344CB8AC3E}">
        <p14:creationId xmlns:p14="http://schemas.microsoft.com/office/powerpoint/2010/main" val="29235227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3702"/>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539551" y="1128713"/>
            <a:ext cx="8140745" cy="4801314"/>
          </a:xfrm>
          <a:prstGeom prst="rect">
            <a:avLst/>
          </a:prstGeom>
          <a:noFill/>
        </p:spPr>
        <p:txBody>
          <a:bodyPr wrap="square" rtlCol="0">
            <a:spAutoFit/>
          </a:bodyPr>
          <a:lstStyle/>
          <a:p>
            <a:pPr algn="just">
              <a:buClr>
                <a:schemeClr val="tx1"/>
              </a:buClr>
            </a:pPr>
            <a:r>
              <a:rPr lang="es-MX" b="1" i="1" noProof="1">
                <a:latin typeface="+mj-lt"/>
              </a:rPr>
              <a:t>El segundo párrafo del artículo hace referencia al lenguaje en que debe generarse la información, el cual debe ser sencillo para cualquier persona. </a:t>
            </a:r>
            <a:r>
              <a:rPr lang="es-MX" b="1" i="1" noProof="1" smtClean="0">
                <a:latin typeface="+mj-lt"/>
              </a:rPr>
              <a:t>Se señala </a:t>
            </a:r>
            <a:r>
              <a:rPr lang="es-MX" b="1" i="1" noProof="1">
                <a:latin typeface="+mj-lt"/>
              </a:rPr>
              <a:t>en este caso que la información deberá publicarse de forma tal que se facilite su uso y comprensión por las personas.</a:t>
            </a:r>
          </a:p>
          <a:p>
            <a:pPr algn="just">
              <a:buClr>
                <a:schemeClr val="tx1"/>
              </a:buClr>
            </a:pPr>
            <a:r>
              <a:rPr lang="es-MX" b="1" i="1" noProof="1">
                <a:latin typeface="+mj-lt"/>
              </a:rPr>
              <a:t>La intención de esta disposición “es orientar a los sujetos obligados a que realicen un esfuerzo para presentar la información de manera comprensible para un usuario ordinario que carece de los conocimientos técnicos o no está habituado al lenguaje especializado de la burocracia. Esto es lo que se conoce como ‘lenguaje ciudadano’ y supone un conjunto de prácticas específicas, tales como generar documentos con una redacción clara, directa y sencilla, orientada hacia el usuario-objetivo y centrada en el propósito que se busca con su publicación”.  Claramente el uso del lenguaje sencillo es para hacer más amable y de fácil comprensión las resoluciones y actuaciones de la autoridad, lo cual no implica que se utilicen palabras coloquiales o vulgares.</a:t>
            </a: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20</a:t>
            </a:fld>
            <a:endParaRPr lang="es-MX"/>
          </a:p>
        </p:txBody>
      </p:sp>
    </p:spTree>
    <p:extLst>
      <p:ext uri="{BB962C8B-B14F-4D97-AF65-F5344CB8AC3E}">
        <p14:creationId xmlns:p14="http://schemas.microsoft.com/office/powerpoint/2010/main" val="9720654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683568" y="1988840"/>
            <a:ext cx="7920880" cy="707886"/>
          </a:xfrm>
          <a:prstGeom prst="rect">
            <a:avLst/>
          </a:prstGeom>
          <a:noFill/>
        </p:spPr>
        <p:txBody>
          <a:bodyPr wrap="square" rtlCol="0">
            <a:spAutoFit/>
          </a:bodyPr>
          <a:lstStyle/>
          <a:p>
            <a:pPr algn="just">
              <a:buClr>
                <a:schemeClr val="tx1"/>
              </a:buClr>
            </a:pPr>
            <a:r>
              <a:rPr lang="es-MX" sz="2000" b="1" noProof="1">
                <a:latin typeface="+mj-lt"/>
              </a:rPr>
              <a:t>Artículo 15</a:t>
            </a:r>
            <a:r>
              <a:rPr lang="es-MX" sz="2000" noProof="1">
                <a:latin typeface="+mj-lt"/>
              </a:rPr>
              <a:t>. Toda persona tiene derecho de acceso a la información, </a:t>
            </a:r>
            <a:r>
              <a:rPr lang="es-MX" sz="2000" noProof="1" smtClean="0">
                <a:latin typeface="+mj-lt"/>
              </a:rPr>
              <a:t>sin discriminación</a:t>
            </a:r>
            <a:r>
              <a:rPr lang="es-MX" sz="2000" noProof="1">
                <a:latin typeface="+mj-lt"/>
              </a:rPr>
              <a:t>, por motivo alguno.</a:t>
            </a:r>
            <a:endParaRPr lang="es-MX" sz="2000" b="1" noProof="1" smtClean="0">
              <a:latin typeface="+mj-lt"/>
            </a:endParaRP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21</a:t>
            </a:fld>
            <a:endParaRPr lang="es-MX"/>
          </a:p>
        </p:txBody>
      </p:sp>
      <p:sp>
        <p:nvSpPr>
          <p:cNvPr id="6" name="5 Rectángulo"/>
          <p:cNvSpPr/>
          <p:nvPr/>
        </p:nvSpPr>
        <p:spPr>
          <a:xfrm>
            <a:off x="827584" y="1408000"/>
            <a:ext cx="7776864" cy="369332"/>
          </a:xfrm>
          <a:prstGeom prst="rect">
            <a:avLst/>
          </a:prstGeom>
        </p:spPr>
        <p:txBody>
          <a:bodyPr wrap="square">
            <a:spAutoFit/>
          </a:bodyPr>
          <a:lstStyle/>
          <a:p>
            <a:pPr lvl="0" algn="just">
              <a:buClr>
                <a:prstClr val="black"/>
              </a:buClr>
            </a:pPr>
            <a:r>
              <a:rPr lang="es-ES" b="1" noProof="1">
                <a:solidFill>
                  <a:prstClr val="black"/>
                </a:solidFill>
                <a:latin typeface="Lucida Sans"/>
              </a:rPr>
              <a:t>Ley General de Transparencia y Acceso a la Información Pública</a:t>
            </a:r>
            <a:endParaRPr lang="es-MX" b="1" noProof="1">
              <a:solidFill>
                <a:prstClr val="black"/>
              </a:solidFill>
              <a:latin typeface="Lucida Sans"/>
            </a:endParaRPr>
          </a:p>
        </p:txBody>
      </p:sp>
      <p:pic>
        <p:nvPicPr>
          <p:cNvPr id="7" name="3 Imagen"/>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90936" y="3036168"/>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3 Imagen"/>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83304" y="3018708"/>
            <a:ext cx="1920944" cy="1922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51728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2 Marcador de número de diapositiva"/>
          <p:cNvSpPr>
            <a:spLocks noGrp="1"/>
          </p:cNvSpPr>
          <p:nvPr>
            <p:ph type="sldNum" sz="quarter" idx="12"/>
          </p:nvPr>
        </p:nvSpPr>
        <p:spPr/>
        <p:txBody>
          <a:bodyPr/>
          <a:lstStyle/>
          <a:p>
            <a:fld id="{F712BF40-80E2-4065-BEF3-75D84797E590}" type="slidenum">
              <a:rPr lang="es-MX" smtClean="0"/>
              <a:t>22</a:t>
            </a:fld>
            <a:endParaRPr lang="es-MX"/>
          </a:p>
        </p:txBody>
      </p:sp>
      <p:sp>
        <p:nvSpPr>
          <p:cNvPr id="9" name="8 Rectángulo"/>
          <p:cNvSpPr/>
          <p:nvPr/>
        </p:nvSpPr>
        <p:spPr>
          <a:xfrm>
            <a:off x="683568" y="1763524"/>
            <a:ext cx="7920880" cy="830997"/>
          </a:xfrm>
          <a:prstGeom prst="rect">
            <a:avLst/>
          </a:prstGeom>
        </p:spPr>
        <p:txBody>
          <a:bodyPr wrap="square">
            <a:spAutoFit/>
          </a:bodyPr>
          <a:lstStyle/>
          <a:p>
            <a:pPr lvl="0" algn="ctr">
              <a:buClr>
                <a:prstClr val="black"/>
              </a:buClr>
            </a:pPr>
            <a:r>
              <a:rPr lang="es-ES" sz="2400" b="1" noProof="1" smtClean="0">
                <a:solidFill>
                  <a:prstClr val="black"/>
                </a:solidFill>
                <a:latin typeface="Lucida Sans"/>
              </a:rPr>
              <a:t>Promoción de la Cultura de la Transparencia y Acceso a la Información  </a:t>
            </a:r>
            <a:endParaRPr lang="es-MX" sz="2400" b="1" noProof="1">
              <a:solidFill>
                <a:prstClr val="black"/>
              </a:solidFill>
              <a:latin typeface="Lucida Sans"/>
            </a:endParaRPr>
          </a:p>
        </p:txBody>
      </p:sp>
      <p:pic>
        <p:nvPicPr>
          <p:cNvPr id="10" name="5 Imagen"/>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975548" y="2936760"/>
            <a:ext cx="2628900" cy="233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1 Imagen"/>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78014" y="3247009"/>
            <a:ext cx="1931987" cy="193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1 Imagen"/>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13406" y="2853937"/>
            <a:ext cx="1882181" cy="2505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70804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Imagen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539552" y="2131109"/>
            <a:ext cx="7920880" cy="3170099"/>
          </a:xfrm>
          <a:prstGeom prst="rect">
            <a:avLst/>
          </a:prstGeom>
          <a:noFill/>
        </p:spPr>
        <p:txBody>
          <a:bodyPr wrap="square" rtlCol="0">
            <a:spAutoFit/>
          </a:bodyPr>
          <a:lstStyle/>
          <a:p>
            <a:pPr algn="just">
              <a:buClr>
                <a:schemeClr val="tx1"/>
              </a:buClr>
            </a:pPr>
            <a:r>
              <a:rPr lang="es-MX" sz="2000" b="1" i="1" noProof="1" smtClean="0">
                <a:latin typeface="+mj-lt"/>
              </a:rPr>
              <a:t>La Promoción </a:t>
            </a:r>
            <a:r>
              <a:rPr lang="es-MX" sz="2000" b="1" i="1" noProof="1">
                <a:latin typeface="+mj-lt"/>
              </a:rPr>
              <a:t>por parte de los sujetos obligados para el ejercicio o uso del derecho  a la Información, se convierte en una condición indiscutible de un gobierno democrático, en la medida que al contar con ciudadanos mejor informados y capacitados para ejercer sus derechos, se estará contribuyendo a fortalecer las destrezas necesarias para habilitar a una ciudadanía plena que conoce y ejerce sus derechos, pero que también sabe cuáles son sus responsabilidades. La apertura informativa para todos es una palanca para nutrir a esa ciudadanía</a:t>
            </a:r>
            <a:r>
              <a:rPr lang="es-MX" sz="2000" b="1" i="1" noProof="1" smtClean="0">
                <a:latin typeface="+mj-lt"/>
              </a:rPr>
              <a:t>. </a:t>
            </a:r>
            <a:endParaRPr lang="es-MX" sz="2000" i="1" noProof="1">
              <a:latin typeface="+mj-lt"/>
            </a:endParaRP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23</a:t>
            </a:fld>
            <a:endParaRPr lang="es-MX"/>
          </a:p>
        </p:txBody>
      </p:sp>
      <p:sp>
        <p:nvSpPr>
          <p:cNvPr id="5" name="4 Rectángulo"/>
          <p:cNvSpPr/>
          <p:nvPr/>
        </p:nvSpPr>
        <p:spPr>
          <a:xfrm>
            <a:off x="1043608" y="1161779"/>
            <a:ext cx="6840760" cy="430887"/>
          </a:xfrm>
          <a:prstGeom prst="rect">
            <a:avLst/>
          </a:prstGeom>
        </p:spPr>
        <p:txBody>
          <a:bodyPr wrap="square">
            <a:spAutoFit/>
          </a:bodyPr>
          <a:lstStyle/>
          <a:p>
            <a:pPr algn="ctr"/>
            <a:r>
              <a:rPr lang="es-MX" sz="2200" b="1" dirty="0" smtClean="0">
                <a:latin typeface="+mj-lt"/>
              </a:rPr>
              <a:t> </a:t>
            </a:r>
            <a:endParaRPr lang="es-MX" sz="2200" b="1" dirty="0">
              <a:latin typeface="+mj-lt"/>
            </a:endParaRPr>
          </a:p>
        </p:txBody>
      </p:sp>
    </p:spTree>
    <p:extLst>
      <p:ext uri="{BB962C8B-B14F-4D97-AF65-F5344CB8AC3E}">
        <p14:creationId xmlns:p14="http://schemas.microsoft.com/office/powerpoint/2010/main" val="36181817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400" y="-52965"/>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683568" y="1988840"/>
            <a:ext cx="7920880" cy="4093428"/>
          </a:xfrm>
          <a:prstGeom prst="rect">
            <a:avLst/>
          </a:prstGeom>
          <a:noFill/>
        </p:spPr>
        <p:txBody>
          <a:bodyPr wrap="square" rtlCol="0">
            <a:spAutoFit/>
          </a:bodyPr>
          <a:lstStyle/>
          <a:p>
            <a:pPr algn="just">
              <a:buClr>
                <a:schemeClr val="tx1"/>
              </a:buClr>
            </a:pPr>
            <a:r>
              <a:rPr lang="es-MX" sz="2000" b="1" noProof="1" smtClean="0">
                <a:latin typeface="+mj-lt"/>
              </a:rPr>
              <a:t>Artículo </a:t>
            </a:r>
            <a:r>
              <a:rPr lang="es-MX" sz="2000" b="1" noProof="1">
                <a:latin typeface="+mj-lt"/>
              </a:rPr>
              <a:t>53. </a:t>
            </a:r>
            <a:r>
              <a:rPr lang="es-MX" sz="2000" noProof="1">
                <a:latin typeface="+mj-lt"/>
              </a:rPr>
              <a:t>Los sujetos obligados deberán cooperar con los organismos garantes competentes para capacitar y actualizar, de forma permanente, a todos sus Servidores Públicos en materia del derecho de acceso a la información, a través de los medios que se considere pertinente</a:t>
            </a:r>
            <a:r>
              <a:rPr lang="es-MX" sz="2000" noProof="1" smtClean="0">
                <a:latin typeface="+mj-lt"/>
              </a:rPr>
              <a:t>.</a:t>
            </a:r>
          </a:p>
          <a:p>
            <a:pPr algn="just">
              <a:buClr>
                <a:schemeClr val="tx1"/>
              </a:buClr>
            </a:pPr>
            <a:endParaRPr lang="es-MX" sz="2000" noProof="1">
              <a:latin typeface="+mj-lt"/>
            </a:endParaRPr>
          </a:p>
          <a:p>
            <a:pPr algn="just">
              <a:buClr>
                <a:schemeClr val="tx1"/>
              </a:buClr>
            </a:pPr>
            <a:r>
              <a:rPr lang="es-MX" sz="2000" noProof="1">
                <a:latin typeface="+mj-lt"/>
              </a:rPr>
              <a:t>Con el objeto de crear una cultura de la transparencia y acceso a la información entre los habitantes de los Estados Unidos Mexicanos, los organismos garantes deberán promover, en colaboración con instituciones educativas y culturales del sector público o privado, actividades, mesas de trabajo, exposiciones y concursos relativos a la transparencia y acceso a la información</a:t>
            </a:r>
            <a:r>
              <a:rPr lang="es-MX" sz="2000" noProof="1" smtClean="0">
                <a:latin typeface="+mj-lt"/>
              </a:rPr>
              <a:t>.</a:t>
            </a:r>
            <a:endParaRPr lang="es-MX" sz="2000" noProof="1">
              <a:latin typeface="+mj-lt"/>
            </a:endParaRP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24</a:t>
            </a:fld>
            <a:endParaRPr lang="es-MX"/>
          </a:p>
        </p:txBody>
      </p:sp>
      <p:sp>
        <p:nvSpPr>
          <p:cNvPr id="5" name="4 Rectángulo"/>
          <p:cNvSpPr/>
          <p:nvPr/>
        </p:nvSpPr>
        <p:spPr>
          <a:xfrm>
            <a:off x="1043608" y="1161779"/>
            <a:ext cx="6840760" cy="430887"/>
          </a:xfrm>
          <a:prstGeom prst="rect">
            <a:avLst/>
          </a:prstGeom>
        </p:spPr>
        <p:txBody>
          <a:bodyPr wrap="square">
            <a:spAutoFit/>
          </a:bodyPr>
          <a:lstStyle/>
          <a:p>
            <a:pPr algn="ctr"/>
            <a:r>
              <a:rPr lang="es-MX" sz="2200" b="1" dirty="0" smtClean="0">
                <a:latin typeface="+mj-lt"/>
              </a:rPr>
              <a:t> </a:t>
            </a:r>
            <a:endParaRPr lang="es-MX" sz="2200" b="1" dirty="0">
              <a:latin typeface="+mj-lt"/>
            </a:endParaRPr>
          </a:p>
        </p:txBody>
      </p:sp>
      <p:sp>
        <p:nvSpPr>
          <p:cNvPr id="4" name="3 Rectángulo"/>
          <p:cNvSpPr/>
          <p:nvPr/>
        </p:nvSpPr>
        <p:spPr>
          <a:xfrm>
            <a:off x="683568" y="1408000"/>
            <a:ext cx="7920880" cy="369332"/>
          </a:xfrm>
          <a:prstGeom prst="rect">
            <a:avLst/>
          </a:prstGeom>
        </p:spPr>
        <p:txBody>
          <a:bodyPr wrap="square">
            <a:spAutoFit/>
          </a:bodyPr>
          <a:lstStyle/>
          <a:p>
            <a:pPr lvl="0" algn="just">
              <a:buClr>
                <a:prstClr val="black"/>
              </a:buClr>
            </a:pPr>
            <a:r>
              <a:rPr lang="es-ES" b="1" noProof="1">
                <a:solidFill>
                  <a:prstClr val="black"/>
                </a:solidFill>
                <a:latin typeface="Lucida Sans"/>
              </a:rPr>
              <a:t>Ley General de Transparencia y Acceso a la Información Pública</a:t>
            </a:r>
            <a:endParaRPr lang="es-MX" b="1" noProof="1">
              <a:solidFill>
                <a:prstClr val="black"/>
              </a:solidFill>
              <a:latin typeface="Lucida Sans"/>
            </a:endParaRPr>
          </a:p>
        </p:txBody>
      </p:sp>
    </p:spTree>
    <p:extLst>
      <p:ext uri="{BB962C8B-B14F-4D97-AF65-F5344CB8AC3E}">
        <p14:creationId xmlns:p14="http://schemas.microsoft.com/office/powerpoint/2010/main" val="15099511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683568" y="1772816"/>
            <a:ext cx="7920880" cy="4401205"/>
          </a:xfrm>
          <a:prstGeom prst="rect">
            <a:avLst/>
          </a:prstGeom>
          <a:noFill/>
        </p:spPr>
        <p:txBody>
          <a:bodyPr wrap="square" rtlCol="0">
            <a:spAutoFit/>
          </a:bodyPr>
          <a:lstStyle/>
          <a:p>
            <a:pPr algn="just">
              <a:buClr>
                <a:schemeClr val="tx1"/>
              </a:buClr>
            </a:pPr>
            <a:r>
              <a:rPr lang="es-MX" sz="2000" b="1" noProof="1">
                <a:latin typeface="+mj-lt"/>
              </a:rPr>
              <a:t>Artículo 54. </a:t>
            </a:r>
            <a:r>
              <a:rPr lang="es-MX" sz="2000" noProof="1">
                <a:latin typeface="+mj-lt"/>
              </a:rPr>
              <a:t>Los organismos garantes, en el ámbito de sus respectivas competencias o a través de los mecanismos de coordinación que al efecto establezcan, podrán</a:t>
            </a:r>
            <a:r>
              <a:rPr lang="es-MX" sz="2000" noProof="1" smtClean="0">
                <a:latin typeface="+mj-lt"/>
              </a:rPr>
              <a:t>:</a:t>
            </a:r>
          </a:p>
          <a:p>
            <a:pPr algn="just">
              <a:buClr>
                <a:schemeClr val="tx1"/>
              </a:buClr>
            </a:pPr>
            <a:r>
              <a:rPr lang="es-MX" sz="2000" b="1" noProof="1" smtClean="0">
                <a:latin typeface="+mj-lt"/>
              </a:rPr>
              <a:t>….</a:t>
            </a:r>
            <a:endParaRPr lang="es-MX" sz="2000" b="1" noProof="1">
              <a:latin typeface="+mj-lt"/>
            </a:endParaRPr>
          </a:p>
          <a:p>
            <a:pPr algn="just">
              <a:buClr>
                <a:schemeClr val="tx1"/>
              </a:buClr>
            </a:pPr>
            <a:r>
              <a:rPr lang="es-MX" sz="2000" b="1" noProof="1">
                <a:latin typeface="+mj-lt"/>
              </a:rPr>
              <a:t>VI. </a:t>
            </a:r>
            <a:r>
              <a:rPr lang="es-MX" sz="2000" noProof="1">
                <a:latin typeface="+mj-lt"/>
              </a:rPr>
              <a:t>Promover en coordinación con autoridades federales, estatales y municipales, la participación ciudadana y de organizaciones sociales en talleres, seminarios y actividades que tengan por objeto la difusión de los temas de transparencia y derecho de acceso a la información</a:t>
            </a:r>
            <a:r>
              <a:rPr lang="es-MX" sz="2000" noProof="1" smtClean="0">
                <a:latin typeface="+mj-lt"/>
              </a:rPr>
              <a:t>;</a:t>
            </a:r>
          </a:p>
          <a:p>
            <a:pPr algn="just">
              <a:buClr>
                <a:schemeClr val="tx1"/>
              </a:buClr>
            </a:pPr>
            <a:endParaRPr lang="es-MX" sz="2000" noProof="1">
              <a:latin typeface="+mj-lt"/>
            </a:endParaRPr>
          </a:p>
          <a:p>
            <a:pPr algn="just">
              <a:buClr>
                <a:schemeClr val="tx1"/>
              </a:buClr>
            </a:pPr>
            <a:r>
              <a:rPr lang="es-MX" sz="2000" b="1" noProof="1">
                <a:latin typeface="+mj-lt"/>
              </a:rPr>
              <a:t>VII. </a:t>
            </a:r>
            <a:r>
              <a:rPr lang="es-MX" sz="2000" noProof="1">
                <a:latin typeface="+mj-lt"/>
              </a:rPr>
              <a:t>Desarrollar programas de formación de usuarios de este derecho para incrementar su ejercicio y aprovechamiento, privilegiando a integrantes de sectores vulnerables o marginados de la población;</a:t>
            </a: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25</a:t>
            </a:fld>
            <a:endParaRPr lang="es-MX"/>
          </a:p>
        </p:txBody>
      </p:sp>
      <p:sp>
        <p:nvSpPr>
          <p:cNvPr id="5" name="4 Rectángulo"/>
          <p:cNvSpPr/>
          <p:nvPr/>
        </p:nvSpPr>
        <p:spPr>
          <a:xfrm>
            <a:off x="1043608" y="1161779"/>
            <a:ext cx="6840760" cy="430887"/>
          </a:xfrm>
          <a:prstGeom prst="rect">
            <a:avLst/>
          </a:prstGeom>
        </p:spPr>
        <p:txBody>
          <a:bodyPr wrap="square">
            <a:spAutoFit/>
          </a:bodyPr>
          <a:lstStyle/>
          <a:p>
            <a:pPr algn="ctr"/>
            <a:r>
              <a:rPr lang="es-MX" sz="2200" b="1" dirty="0" smtClean="0">
                <a:latin typeface="+mj-lt"/>
              </a:rPr>
              <a:t> </a:t>
            </a:r>
            <a:endParaRPr lang="es-MX" sz="2200" b="1" dirty="0">
              <a:latin typeface="+mj-lt"/>
            </a:endParaRPr>
          </a:p>
        </p:txBody>
      </p:sp>
      <p:sp>
        <p:nvSpPr>
          <p:cNvPr id="4" name="3 Rectángulo"/>
          <p:cNvSpPr/>
          <p:nvPr/>
        </p:nvSpPr>
        <p:spPr>
          <a:xfrm>
            <a:off x="683568" y="1268760"/>
            <a:ext cx="7920880" cy="369332"/>
          </a:xfrm>
          <a:prstGeom prst="rect">
            <a:avLst/>
          </a:prstGeom>
        </p:spPr>
        <p:txBody>
          <a:bodyPr wrap="square">
            <a:spAutoFit/>
          </a:bodyPr>
          <a:lstStyle/>
          <a:p>
            <a:pPr lvl="0" algn="just">
              <a:buClr>
                <a:prstClr val="black"/>
              </a:buClr>
            </a:pPr>
            <a:r>
              <a:rPr lang="es-ES" b="1" noProof="1">
                <a:solidFill>
                  <a:prstClr val="black"/>
                </a:solidFill>
                <a:latin typeface="Lucida Sans"/>
              </a:rPr>
              <a:t>Ley General de Transparencia y Acceso a la Información Pública</a:t>
            </a:r>
            <a:endParaRPr lang="es-MX" b="1" noProof="1">
              <a:solidFill>
                <a:prstClr val="black"/>
              </a:solidFill>
              <a:latin typeface="Lucida Sans"/>
            </a:endParaRPr>
          </a:p>
        </p:txBody>
      </p:sp>
    </p:spTree>
    <p:extLst>
      <p:ext uri="{BB962C8B-B14F-4D97-AF65-F5344CB8AC3E}">
        <p14:creationId xmlns:p14="http://schemas.microsoft.com/office/powerpoint/2010/main" val="2028881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683568" y="1875596"/>
            <a:ext cx="7920880" cy="4093428"/>
          </a:xfrm>
          <a:prstGeom prst="rect">
            <a:avLst/>
          </a:prstGeom>
          <a:noFill/>
        </p:spPr>
        <p:txBody>
          <a:bodyPr wrap="square" rtlCol="0">
            <a:spAutoFit/>
          </a:bodyPr>
          <a:lstStyle/>
          <a:p>
            <a:pPr algn="just">
              <a:buClr>
                <a:schemeClr val="tx1"/>
              </a:buClr>
            </a:pPr>
            <a:r>
              <a:rPr lang="es-MX" sz="2000" b="1" noProof="1">
                <a:latin typeface="+mj-lt"/>
              </a:rPr>
              <a:t>Artículo 54. </a:t>
            </a:r>
            <a:r>
              <a:rPr lang="es-MX" sz="2000" b="1" noProof="1" smtClean="0">
                <a:latin typeface="+mj-lt"/>
              </a:rPr>
              <a:t>….</a:t>
            </a:r>
          </a:p>
          <a:p>
            <a:pPr algn="just">
              <a:buClr>
                <a:schemeClr val="tx1"/>
              </a:buClr>
            </a:pPr>
            <a:endParaRPr lang="es-MX" sz="2000" b="1" noProof="1" smtClean="0">
              <a:latin typeface="+mj-lt"/>
            </a:endParaRPr>
          </a:p>
          <a:p>
            <a:pPr algn="just">
              <a:buClr>
                <a:schemeClr val="tx1"/>
              </a:buClr>
            </a:pPr>
            <a:r>
              <a:rPr lang="es-MX" sz="2000" b="1" noProof="1">
                <a:latin typeface="+mj-lt"/>
              </a:rPr>
              <a:t>VIII. </a:t>
            </a:r>
            <a:r>
              <a:rPr lang="es-MX" sz="2000" noProof="1">
                <a:latin typeface="+mj-lt"/>
              </a:rPr>
              <a:t>Impulsar estrategias que pongan al alcance de los diversos sectores de la sociedad los medios para el ejercicio del derecho de acceso a la información acordes a su contexto sociocultural, </a:t>
            </a:r>
            <a:r>
              <a:rPr lang="es-MX" sz="2000" noProof="1" smtClean="0">
                <a:latin typeface="+mj-lt"/>
              </a:rPr>
              <a:t>y</a:t>
            </a:r>
          </a:p>
          <a:p>
            <a:pPr algn="just">
              <a:buClr>
                <a:schemeClr val="tx1"/>
              </a:buClr>
            </a:pPr>
            <a:endParaRPr lang="es-MX" sz="2000" noProof="1">
              <a:latin typeface="+mj-lt"/>
            </a:endParaRPr>
          </a:p>
          <a:p>
            <a:pPr algn="just">
              <a:buClr>
                <a:schemeClr val="tx1"/>
              </a:buClr>
            </a:pPr>
            <a:r>
              <a:rPr lang="es-MX" sz="2000" b="1" noProof="1">
                <a:latin typeface="+mj-lt"/>
              </a:rPr>
              <a:t>IX. </a:t>
            </a:r>
            <a:r>
              <a:rPr lang="es-MX" sz="2000" noProof="1">
                <a:latin typeface="+mj-lt"/>
              </a:rPr>
              <a:t>Desarrollar, con el concurso de centros comunitarios digitales y bibliotecas públicas, universitarias, gubernamentales y especializadas, programas para la asesoría y orientación de sus usuarios en el ejercicio y aprovechamiento del derecho de acceso a la información.</a:t>
            </a:r>
          </a:p>
          <a:p>
            <a:pPr algn="just">
              <a:buClr>
                <a:schemeClr val="tx1"/>
              </a:buClr>
            </a:pPr>
            <a:endParaRPr lang="es-MX" sz="2000" noProof="1">
              <a:latin typeface="+mj-lt"/>
            </a:endParaRP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26</a:t>
            </a:fld>
            <a:endParaRPr lang="es-MX"/>
          </a:p>
        </p:txBody>
      </p:sp>
      <p:sp>
        <p:nvSpPr>
          <p:cNvPr id="5" name="4 Rectángulo"/>
          <p:cNvSpPr/>
          <p:nvPr/>
        </p:nvSpPr>
        <p:spPr>
          <a:xfrm>
            <a:off x="1043608" y="1161779"/>
            <a:ext cx="6840760" cy="430887"/>
          </a:xfrm>
          <a:prstGeom prst="rect">
            <a:avLst/>
          </a:prstGeom>
        </p:spPr>
        <p:txBody>
          <a:bodyPr wrap="square">
            <a:spAutoFit/>
          </a:bodyPr>
          <a:lstStyle/>
          <a:p>
            <a:pPr algn="ctr"/>
            <a:r>
              <a:rPr lang="es-MX" sz="2200" b="1" dirty="0" smtClean="0">
                <a:latin typeface="+mj-lt"/>
              </a:rPr>
              <a:t> </a:t>
            </a:r>
            <a:endParaRPr lang="es-MX" sz="2200" b="1" dirty="0">
              <a:latin typeface="+mj-lt"/>
            </a:endParaRPr>
          </a:p>
        </p:txBody>
      </p:sp>
      <p:sp>
        <p:nvSpPr>
          <p:cNvPr id="4" name="3 Rectángulo"/>
          <p:cNvSpPr/>
          <p:nvPr/>
        </p:nvSpPr>
        <p:spPr>
          <a:xfrm>
            <a:off x="683568" y="1268760"/>
            <a:ext cx="7920880" cy="369332"/>
          </a:xfrm>
          <a:prstGeom prst="rect">
            <a:avLst/>
          </a:prstGeom>
        </p:spPr>
        <p:txBody>
          <a:bodyPr wrap="square">
            <a:spAutoFit/>
          </a:bodyPr>
          <a:lstStyle/>
          <a:p>
            <a:pPr lvl="0" algn="just">
              <a:buClr>
                <a:prstClr val="black"/>
              </a:buClr>
            </a:pPr>
            <a:r>
              <a:rPr lang="es-ES" b="1" noProof="1">
                <a:solidFill>
                  <a:prstClr val="black"/>
                </a:solidFill>
                <a:latin typeface="Lucida Sans"/>
              </a:rPr>
              <a:t>Ley General de Transparencia y Acceso a la Información Pública</a:t>
            </a:r>
            <a:endParaRPr lang="es-MX" b="1" noProof="1">
              <a:solidFill>
                <a:prstClr val="black"/>
              </a:solidFill>
              <a:latin typeface="Lucida Sans"/>
            </a:endParaRPr>
          </a:p>
        </p:txBody>
      </p:sp>
    </p:spTree>
    <p:extLst>
      <p:ext uri="{BB962C8B-B14F-4D97-AF65-F5344CB8AC3E}">
        <p14:creationId xmlns:p14="http://schemas.microsoft.com/office/powerpoint/2010/main" val="11379605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611560" y="1124744"/>
            <a:ext cx="7920880" cy="5370701"/>
          </a:xfrm>
          <a:prstGeom prst="rect">
            <a:avLst/>
          </a:prstGeom>
          <a:noFill/>
        </p:spPr>
        <p:txBody>
          <a:bodyPr wrap="square" rtlCol="0">
            <a:spAutoFit/>
          </a:bodyPr>
          <a:lstStyle/>
          <a:p>
            <a:pPr algn="just">
              <a:buClr>
                <a:schemeClr val="tx1"/>
              </a:buClr>
            </a:pPr>
            <a:r>
              <a:rPr lang="es-MX" sz="1900" b="1" i="1" noProof="1" smtClean="0">
                <a:latin typeface="+mj-lt"/>
              </a:rPr>
              <a:t>Los </a:t>
            </a:r>
            <a:r>
              <a:rPr lang="es-MX" sz="1900" b="1" i="1" noProof="1">
                <a:latin typeface="+mj-lt"/>
              </a:rPr>
              <a:t>sujetos obligados,  pueden impulsar el uso y ejercicio del derecho, para sentar las bases de una cultura de la transparencia no solo entre los servidores públicos y los miembros de los demás sujetos obligados, sino entre los diferentes sectores de la población, en la medida que una cultura de la transparencia se construye en la interacción entre los diferentes actores del proceso</a:t>
            </a:r>
            <a:r>
              <a:rPr lang="es-MX" sz="1900" b="1" i="1" noProof="1" smtClean="0">
                <a:latin typeface="+mj-lt"/>
              </a:rPr>
              <a:t>.</a:t>
            </a:r>
          </a:p>
          <a:p>
            <a:pPr algn="just">
              <a:buClr>
                <a:schemeClr val="tx1"/>
              </a:buClr>
            </a:pPr>
            <a:endParaRPr lang="es-MX" sz="1900" b="1" i="1" noProof="1">
              <a:latin typeface="+mj-lt"/>
            </a:endParaRPr>
          </a:p>
          <a:p>
            <a:pPr algn="just">
              <a:buClr>
                <a:schemeClr val="tx1"/>
              </a:buClr>
            </a:pPr>
            <a:r>
              <a:rPr lang="es-MX" sz="1900" b="1" i="1" noProof="1">
                <a:latin typeface="+mj-lt"/>
              </a:rPr>
              <a:t>En 2011, solo tres de cada diez personas sabían de tal derecho, de ahí la necesidad de que la Ley General planteara de manera detallada las tareas que los organismos garantes pueden desarrollar para fomentar la cultura de la transparencia y el derecho de acceso a la información. El objetivo de este artículo es que estén detalladas con precisión las actividades que resultan convenientes para extender los beneficios de saber y conocer qué hacen y con qué recursos todos los sujetos obligados</a:t>
            </a:r>
          </a:p>
          <a:p>
            <a:pPr algn="just">
              <a:buClr>
                <a:schemeClr val="tx1"/>
              </a:buClr>
            </a:pPr>
            <a:endParaRPr lang="es-MX" sz="2000" noProof="1">
              <a:latin typeface="+mj-lt"/>
            </a:endParaRP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27</a:t>
            </a:fld>
            <a:endParaRPr lang="es-MX"/>
          </a:p>
        </p:txBody>
      </p:sp>
      <p:sp>
        <p:nvSpPr>
          <p:cNvPr id="5" name="4 Rectángulo"/>
          <p:cNvSpPr/>
          <p:nvPr/>
        </p:nvSpPr>
        <p:spPr>
          <a:xfrm>
            <a:off x="1043608" y="1161779"/>
            <a:ext cx="6840760" cy="430887"/>
          </a:xfrm>
          <a:prstGeom prst="rect">
            <a:avLst/>
          </a:prstGeom>
        </p:spPr>
        <p:txBody>
          <a:bodyPr wrap="square">
            <a:spAutoFit/>
          </a:bodyPr>
          <a:lstStyle/>
          <a:p>
            <a:pPr algn="ctr"/>
            <a:r>
              <a:rPr lang="es-MX" sz="2200" b="1" dirty="0" smtClean="0">
                <a:latin typeface="+mj-lt"/>
              </a:rPr>
              <a:t> </a:t>
            </a:r>
            <a:endParaRPr lang="es-MX" sz="2200" b="1" dirty="0">
              <a:latin typeface="+mj-lt"/>
            </a:endParaRPr>
          </a:p>
        </p:txBody>
      </p:sp>
    </p:spTree>
    <p:extLst>
      <p:ext uri="{BB962C8B-B14F-4D97-AF65-F5344CB8AC3E}">
        <p14:creationId xmlns:p14="http://schemas.microsoft.com/office/powerpoint/2010/main" val="22362646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683568" y="1875596"/>
            <a:ext cx="7920880" cy="4093428"/>
          </a:xfrm>
          <a:prstGeom prst="rect">
            <a:avLst/>
          </a:prstGeom>
          <a:noFill/>
        </p:spPr>
        <p:txBody>
          <a:bodyPr wrap="square" rtlCol="0">
            <a:spAutoFit/>
          </a:bodyPr>
          <a:lstStyle/>
          <a:p>
            <a:pPr algn="just">
              <a:buClr>
                <a:schemeClr val="tx1"/>
              </a:buClr>
            </a:pPr>
            <a:r>
              <a:rPr lang="es-MX" sz="2000" b="1" noProof="1" smtClean="0">
                <a:latin typeface="+mj-lt"/>
              </a:rPr>
              <a:t>Artículo </a:t>
            </a:r>
            <a:r>
              <a:rPr lang="es-MX" sz="2000" b="1" noProof="1">
                <a:latin typeface="+mj-lt"/>
              </a:rPr>
              <a:t>55. </a:t>
            </a:r>
            <a:r>
              <a:rPr lang="es-MX" sz="2000" noProof="1">
                <a:latin typeface="+mj-lt"/>
              </a:rPr>
              <a:t>Para el cumplimiento de las obligaciones previstas en la presente Ley, los sujetos obligados podrán desarrollar o adoptar, en lo individual o en acuerdo con otros sujetos obligados, esquemas de mejores prácticas que tengan por </a:t>
            </a:r>
            <a:r>
              <a:rPr lang="es-MX" sz="2000" noProof="1" smtClean="0">
                <a:latin typeface="+mj-lt"/>
              </a:rPr>
              <a:t>objeto:</a:t>
            </a:r>
          </a:p>
          <a:p>
            <a:pPr algn="just">
              <a:buClr>
                <a:schemeClr val="tx1"/>
              </a:buClr>
            </a:pPr>
            <a:endParaRPr lang="es-MX" sz="2000" noProof="1">
              <a:latin typeface="+mj-lt"/>
            </a:endParaRPr>
          </a:p>
          <a:p>
            <a:pPr algn="just">
              <a:buClr>
                <a:schemeClr val="tx1"/>
              </a:buClr>
            </a:pPr>
            <a:r>
              <a:rPr lang="es-MX" sz="2000" b="1" noProof="1">
                <a:latin typeface="+mj-lt"/>
              </a:rPr>
              <a:t>I. </a:t>
            </a:r>
            <a:r>
              <a:rPr lang="es-MX" sz="2000" noProof="1">
                <a:latin typeface="+mj-lt"/>
              </a:rPr>
              <a:t>Elevar el nivel de cumplimiento de las disposiciones previstas en la presente Ley;</a:t>
            </a:r>
          </a:p>
          <a:p>
            <a:pPr algn="just">
              <a:buClr>
                <a:schemeClr val="tx1"/>
              </a:buClr>
            </a:pPr>
            <a:r>
              <a:rPr lang="es-MX" sz="2000" b="1" noProof="1">
                <a:latin typeface="+mj-lt"/>
              </a:rPr>
              <a:t>II. </a:t>
            </a:r>
            <a:r>
              <a:rPr lang="es-MX" sz="2000" noProof="1">
                <a:latin typeface="+mj-lt"/>
              </a:rPr>
              <a:t>Armonizar el acceso a la información por sectores;</a:t>
            </a:r>
          </a:p>
          <a:p>
            <a:pPr algn="just">
              <a:buClr>
                <a:schemeClr val="tx1"/>
              </a:buClr>
            </a:pPr>
            <a:r>
              <a:rPr lang="es-MX" sz="2000" b="1" noProof="1">
                <a:latin typeface="+mj-lt"/>
              </a:rPr>
              <a:t>III. </a:t>
            </a:r>
            <a:r>
              <a:rPr lang="es-MX" sz="2000" noProof="1">
                <a:latin typeface="+mj-lt"/>
              </a:rPr>
              <a:t>Facilitar el ejercicio del derecho de acceso a la información a las personas, y</a:t>
            </a:r>
          </a:p>
          <a:p>
            <a:pPr algn="just">
              <a:buClr>
                <a:schemeClr val="tx1"/>
              </a:buClr>
            </a:pPr>
            <a:r>
              <a:rPr lang="es-MX" sz="2000" b="1" noProof="1">
                <a:latin typeface="+mj-lt"/>
              </a:rPr>
              <a:t>IV. </a:t>
            </a:r>
            <a:r>
              <a:rPr lang="es-MX" sz="2000" noProof="1">
                <a:latin typeface="+mj-lt"/>
              </a:rPr>
              <a:t>Procurar la accesibilidad de la información.</a:t>
            </a:r>
          </a:p>
          <a:p>
            <a:pPr algn="just">
              <a:buClr>
                <a:schemeClr val="tx1"/>
              </a:buClr>
            </a:pPr>
            <a:endParaRPr lang="es-MX" sz="2000" noProof="1">
              <a:latin typeface="+mj-lt"/>
            </a:endParaRP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28</a:t>
            </a:fld>
            <a:endParaRPr lang="es-MX"/>
          </a:p>
        </p:txBody>
      </p:sp>
      <p:sp>
        <p:nvSpPr>
          <p:cNvPr id="5" name="4 Rectángulo"/>
          <p:cNvSpPr/>
          <p:nvPr/>
        </p:nvSpPr>
        <p:spPr>
          <a:xfrm>
            <a:off x="1043608" y="1161779"/>
            <a:ext cx="6840760" cy="430887"/>
          </a:xfrm>
          <a:prstGeom prst="rect">
            <a:avLst/>
          </a:prstGeom>
        </p:spPr>
        <p:txBody>
          <a:bodyPr wrap="square">
            <a:spAutoFit/>
          </a:bodyPr>
          <a:lstStyle/>
          <a:p>
            <a:pPr algn="ctr"/>
            <a:r>
              <a:rPr lang="es-MX" sz="2200" b="1" dirty="0" smtClean="0">
                <a:latin typeface="+mj-lt"/>
              </a:rPr>
              <a:t> </a:t>
            </a:r>
            <a:endParaRPr lang="es-MX" sz="2200" b="1" dirty="0">
              <a:latin typeface="+mj-lt"/>
            </a:endParaRPr>
          </a:p>
        </p:txBody>
      </p:sp>
      <p:sp>
        <p:nvSpPr>
          <p:cNvPr id="4" name="3 Rectángulo"/>
          <p:cNvSpPr/>
          <p:nvPr/>
        </p:nvSpPr>
        <p:spPr>
          <a:xfrm>
            <a:off x="683568" y="1268760"/>
            <a:ext cx="7920880" cy="369332"/>
          </a:xfrm>
          <a:prstGeom prst="rect">
            <a:avLst/>
          </a:prstGeom>
        </p:spPr>
        <p:txBody>
          <a:bodyPr wrap="square">
            <a:spAutoFit/>
          </a:bodyPr>
          <a:lstStyle/>
          <a:p>
            <a:pPr lvl="0" algn="just">
              <a:buClr>
                <a:prstClr val="black"/>
              </a:buClr>
            </a:pPr>
            <a:r>
              <a:rPr lang="es-ES" b="1" noProof="1">
                <a:solidFill>
                  <a:prstClr val="black"/>
                </a:solidFill>
                <a:latin typeface="Lucida Sans"/>
              </a:rPr>
              <a:t>Ley General de Transparencia y Acceso a la Información Pública</a:t>
            </a:r>
            <a:endParaRPr lang="es-MX" b="1" noProof="1">
              <a:solidFill>
                <a:prstClr val="black"/>
              </a:solidFill>
              <a:latin typeface="Lucida Sans"/>
            </a:endParaRPr>
          </a:p>
        </p:txBody>
      </p:sp>
    </p:spTree>
    <p:extLst>
      <p:ext uri="{BB962C8B-B14F-4D97-AF65-F5344CB8AC3E}">
        <p14:creationId xmlns:p14="http://schemas.microsoft.com/office/powerpoint/2010/main" val="32037164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2 CuadroTexto"/>
          <p:cNvSpPr txBox="1"/>
          <p:nvPr/>
        </p:nvSpPr>
        <p:spPr>
          <a:xfrm>
            <a:off x="1691680" y="1412776"/>
            <a:ext cx="5832648" cy="1477328"/>
          </a:xfrm>
          <a:prstGeom prst="rect">
            <a:avLst/>
          </a:prstGeom>
          <a:noFill/>
        </p:spPr>
        <p:txBody>
          <a:bodyPr wrap="square" rtlCol="0">
            <a:spAutoFit/>
          </a:bodyPr>
          <a:lstStyle/>
          <a:p>
            <a:r>
              <a:rPr lang="es-MX" b="1" dirty="0" smtClean="0">
                <a:solidFill>
                  <a:prstClr val="black"/>
                </a:solidFill>
                <a:latin typeface="Lucida Sans" panose="020B0602030504020204" pitchFamily="34" charset="0"/>
              </a:rPr>
              <a:t>Benito Juárez 127, Centro, C.P. 58000</a:t>
            </a:r>
          </a:p>
          <a:p>
            <a:r>
              <a:rPr lang="es-MX" b="1" dirty="0" smtClean="0">
                <a:solidFill>
                  <a:prstClr val="black"/>
                </a:solidFill>
                <a:latin typeface="Lucida Sans" panose="020B0602030504020204" pitchFamily="34" charset="0"/>
              </a:rPr>
              <a:t>Morelia, Michoacán.</a:t>
            </a:r>
          </a:p>
          <a:p>
            <a:r>
              <a:rPr lang="es-MX" b="1" dirty="0" smtClean="0">
                <a:solidFill>
                  <a:prstClr val="black"/>
                </a:solidFill>
                <a:latin typeface="Lucida Sans" panose="020B0602030504020204" pitchFamily="34" charset="0"/>
              </a:rPr>
              <a:t>Teléfono (443) 3108600, Marcación Corta 2902</a:t>
            </a:r>
          </a:p>
          <a:p>
            <a:r>
              <a:rPr lang="es-MX" b="1" dirty="0" smtClean="0">
                <a:solidFill>
                  <a:prstClr val="black"/>
                </a:solidFill>
                <a:latin typeface="Lucida Sans" panose="020B0602030504020204" pitchFamily="34" charset="0"/>
              </a:rPr>
              <a:t>secoem@michoacan.gob.mx</a:t>
            </a:r>
          </a:p>
          <a:p>
            <a:r>
              <a:rPr lang="es-MX" b="1" dirty="0" smtClean="0">
                <a:solidFill>
                  <a:prstClr val="black"/>
                </a:solidFill>
                <a:latin typeface="Lucida Sans" panose="020B0602030504020204" pitchFamily="34" charset="0"/>
              </a:rPr>
              <a:t>www.contraloria.michoacan.gob.mx </a:t>
            </a:r>
            <a:endParaRPr lang="es-MX" b="1" dirty="0">
              <a:solidFill>
                <a:prstClr val="black"/>
              </a:solidFill>
              <a:latin typeface="Lucida Sans" panose="020B0602030504020204" pitchFamily="34" charset="0"/>
            </a:endParaRPr>
          </a:p>
        </p:txBody>
      </p:sp>
      <p:sp>
        <p:nvSpPr>
          <p:cNvPr id="5" name="4 CuadroTexto"/>
          <p:cNvSpPr txBox="1"/>
          <p:nvPr/>
        </p:nvSpPr>
        <p:spPr>
          <a:xfrm>
            <a:off x="1763688" y="4089434"/>
            <a:ext cx="6840760" cy="2031325"/>
          </a:xfrm>
          <a:prstGeom prst="rect">
            <a:avLst/>
          </a:prstGeom>
          <a:noFill/>
        </p:spPr>
        <p:txBody>
          <a:bodyPr wrap="square" rtlCol="0">
            <a:spAutoFit/>
          </a:bodyPr>
          <a:lstStyle/>
          <a:p>
            <a:r>
              <a:rPr lang="es-MX" b="1" dirty="0" smtClean="0">
                <a:solidFill>
                  <a:prstClr val="black"/>
                </a:solidFill>
                <a:latin typeface="Lucida Sans" panose="020B0602030504020204" pitchFamily="34" charset="0"/>
              </a:rPr>
              <a:t>Subsecretaría de Contraloría Social</a:t>
            </a:r>
          </a:p>
          <a:p>
            <a:r>
              <a:rPr lang="es-MX" b="1" dirty="0" smtClean="0">
                <a:solidFill>
                  <a:prstClr val="black"/>
                </a:solidFill>
                <a:latin typeface="Lucida Sans" panose="020B0602030504020204" pitchFamily="34" charset="0"/>
              </a:rPr>
              <a:t>20 de Noviembre 36, Centro, C.P. 58000</a:t>
            </a:r>
          </a:p>
          <a:p>
            <a:r>
              <a:rPr lang="es-MX" b="1" dirty="0" smtClean="0">
                <a:solidFill>
                  <a:prstClr val="black"/>
                </a:solidFill>
                <a:latin typeface="Lucida Sans" panose="020B0602030504020204" pitchFamily="34" charset="0"/>
              </a:rPr>
              <a:t>Morelia, Michoacán.</a:t>
            </a:r>
          </a:p>
          <a:p>
            <a:r>
              <a:rPr lang="es-MX" b="1" dirty="0" smtClean="0">
                <a:solidFill>
                  <a:prstClr val="black"/>
                </a:solidFill>
                <a:latin typeface="Lucida Sans" panose="020B0602030504020204" pitchFamily="34" charset="0"/>
              </a:rPr>
              <a:t>Teléfono (443) 3108600 extensiones 180,160, 162 y 164</a:t>
            </a:r>
          </a:p>
          <a:p>
            <a:r>
              <a:rPr lang="es-MX" b="1" dirty="0" smtClean="0">
                <a:solidFill>
                  <a:prstClr val="black"/>
                </a:solidFill>
                <a:latin typeface="Lucida Sans" panose="020B0602030504020204" pitchFamily="34" charset="0"/>
              </a:rPr>
              <a:t>lgonzalezm@secoem.michoacan.gob.mx</a:t>
            </a:r>
          </a:p>
          <a:p>
            <a:r>
              <a:rPr lang="es-MX" b="1" dirty="0" smtClean="0">
                <a:solidFill>
                  <a:prstClr val="black"/>
                </a:solidFill>
                <a:latin typeface="Lucida Sans" panose="020B0602030504020204" pitchFamily="34" charset="0"/>
              </a:rPr>
              <a:t>gherrerac@secoem.michoacan.gob.mx</a:t>
            </a:r>
          </a:p>
          <a:p>
            <a:r>
              <a:rPr lang="es-MX" b="1" dirty="0" smtClean="0">
                <a:solidFill>
                  <a:srgbClr val="68007F">
                    <a:lumMod val="75000"/>
                  </a:srgbClr>
                </a:solidFill>
              </a:rPr>
              <a:t> </a:t>
            </a:r>
            <a:endParaRPr lang="es-MX" b="1" dirty="0">
              <a:solidFill>
                <a:srgbClr val="68007F">
                  <a:lumMod val="75000"/>
                </a:srgbClr>
              </a:solidFill>
            </a:endParaRPr>
          </a:p>
        </p:txBody>
      </p:sp>
      <p:pic>
        <p:nvPicPr>
          <p:cNvPr id="12" name="11 Imagen" descr="Z:\2017\Logos Institucionales\logo sol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9852" y="3087370"/>
            <a:ext cx="2556285" cy="1002064"/>
          </a:xfrm>
          <a:prstGeom prst="rect">
            <a:avLst/>
          </a:prstGeom>
          <a:noFill/>
          <a:ln>
            <a:noFill/>
          </a:ln>
        </p:spPr>
      </p:pic>
      <p:pic>
        <p:nvPicPr>
          <p:cNvPr id="2" name="1 Imagen"/>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7504" y="4005064"/>
            <a:ext cx="1904411" cy="2064402"/>
          </a:xfrm>
          <a:prstGeom prst="rect">
            <a:avLst/>
          </a:prstGeom>
        </p:spPr>
      </p:pic>
      <p:pic>
        <p:nvPicPr>
          <p:cNvPr id="4" name="3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6679" y="1329246"/>
            <a:ext cx="2125801" cy="1955737"/>
          </a:xfrm>
          <a:prstGeom prst="rect">
            <a:avLst/>
          </a:prstGeom>
        </p:spPr>
      </p:pic>
      <p:sp>
        <p:nvSpPr>
          <p:cNvPr id="6" name="5 Marcador de número de diapositiva"/>
          <p:cNvSpPr>
            <a:spLocks noGrp="1"/>
          </p:cNvSpPr>
          <p:nvPr>
            <p:ph type="sldNum" sz="quarter" idx="12"/>
          </p:nvPr>
        </p:nvSpPr>
        <p:spPr/>
        <p:txBody>
          <a:bodyPr/>
          <a:lstStyle/>
          <a:p>
            <a:fld id="{F712BF40-80E2-4065-BEF3-75D84797E590}" type="slidenum">
              <a:rPr lang="es-MX" smtClean="0">
                <a:solidFill>
                  <a:prstClr val="white"/>
                </a:solidFill>
              </a:rPr>
              <a:pPr/>
              <a:t>29</a:t>
            </a:fld>
            <a:endParaRPr lang="es-MX">
              <a:solidFill>
                <a:prstClr val="white"/>
              </a:solidFill>
            </a:endParaRPr>
          </a:p>
        </p:txBody>
      </p:sp>
    </p:spTree>
    <p:extLst>
      <p:ext uri="{BB962C8B-B14F-4D97-AF65-F5344CB8AC3E}">
        <p14:creationId xmlns:p14="http://schemas.microsoft.com/office/powerpoint/2010/main" val="4227985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63062"/>
            <a:ext cx="9216008" cy="69281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611560" y="1260043"/>
            <a:ext cx="7992888" cy="5262979"/>
          </a:xfrm>
          <a:prstGeom prst="rect">
            <a:avLst/>
          </a:prstGeom>
          <a:noFill/>
        </p:spPr>
        <p:txBody>
          <a:bodyPr wrap="square" rtlCol="0">
            <a:spAutoFit/>
          </a:bodyPr>
          <a:lstStyle/>
          <a:p>
            <a:pPr algn="ctr">
              <a:lnSpc>
                <a:spcPct val="115000"/>
              </a:lnSpc>
              <a:spcAft>
                <a:spcPts val="0"/>
              </a:spcAft>
            </a:pPr>
            <a:r>
              <a:rPr lang="es-MX" sz="2000" b="1" dirty="0" smtClean="0">
                <a:latin typeface="+mj-lt"/>
                <a:ea typeface="Calibri"/>
                <a:cs typeface="Times New Roman"/>
              </a:rPr>
              <a:t>Plan </a:t>
            </a:r>
            <a:r>
              <a:rPr lang="es-MX" sz="2000" b="1" dirty="0">
                <a:latin typeface="+mj-lt"/>
                <a:ea typeface="Calibri"/>
                <a:cs typeface="Times New Roman"/>
              </a:rPr>
              <a:t>de Desarrollo Integral del Estado de Michoacán </a:t>
            </a:r>
            <a:endParaRPr lang="es-MX" sz="2000" b="1" dirty="0" smtClean="0">
              <a:latin typeface="+mj-lt"/>
              <a:ea typeface="Calibri"/>
              <a:cs typeface="Times New Roman"/>
            </a:endParaRPr>
          </a:p>
          <a:p>
            <a:pPr algn="ctr">
              <a:lnSpc>
                <a:spcPct val="115000"/>
              </a:lnSpc>
              <a:spcAft>
                <a:spcPts val="0"/>
              </a:spcAft>
            </a:pPr>
            <a:r>
              <a:rPr lang="es-MX" sz="2000" b="1" dirty="0" smtClean="0">
                <a:latin typeface="+mj-lt"/>
                <a:ea typeface="Calibri"/>
                <a:cs typeface="Times New Roman"/>
              </a:rPr>
              <a:t>2015-2021</a:t>
            </a:r>
            <a:endParaRPr lang="es-MX" sz="2000" dirty="0">
              <a:latin typeface="+mj-lt"/>
              <a:ea typeface="Calibri"/>
              <a:cs typeface="Times New Roman"/>
            </a:endParaRPr>
          </a:p>
          <a:p>
            <a:pPr marL="342900" lvl="0" indent="-342900" algn="just">
              <a:spcAft>
                <a:spcPts val="1200"/>
              </a:spcAft>
              <a:buSzPts val="1800"/>
              <a:buFont typeface="Symbol"/>
              <a:buBlip>
                <a:blip r:embed="rId4"/>
              </a:buBlip>
            </a:pPr>
            <a:r>
              <a:rPr lang="es-ES" sz="2000" b="1" dirty="0">
                <a:solidFill>
                  <a:srgbClr val="414142"/>
                </a:solidFill>
                <a:latin typeface="+mj-lt"/>
                <a:ea typeface="Times New Roman"/>
                <a:cs typeface="MyriadPro-Bold"/>
              </a:rPr>
              <a:t>Hacia dónde vamos</a:t>
            </a:r>
            <a:endParaRPr lang="es-MX" sz="2000" dirty="0">
              <a:latin typeface="+mj-lt"/>
            </a:endParaRPr>
          </a:p>
          <a:p>
            <a:pPr algn="just">
              <a:spcAft>
                <a:spcPts val="1200"/>
              </a:spcAft>
            </a:pPr>
            <a:r>
              <a:rPr lang="es-MX" sz="2000" dirty="0">
                <a:solidFill>
                  <a:srgbClr val="414142"/>
                </a:solidFill>
                <a:latin typeface="+mj-lt"/>
                <a:ea typeface="Calibri"/>
                <a:cs typeface="MyriadPro-Regular"/>
              </a:rPr>
              <a:t>Esta Administración unirá esfuerzos para colocar a Michoacán en un lugar cercano a la media nacional y establecer las bases para consolidar un gobierno abierto y eficiente con una cultura de transparencia y rendición de cuentas. </a:t>
            </a:r>
            <a:endParaRPr lang="es-MX" sz="2000" dirty="0">
              <a:latin typeface="+mj-lt"/>
              <a:ea typeface="Calibri"/>
              <a:cs typeface="Times New Roman"/>
            </a:endParaRPr>
          </a:p>
          <a:p>
            <a:pPr>
              <a:lnSpc>
                <a:spcPct val="115000"/>
              </a:lnSpc>
              <a:spcAft>
                <a:spcPts val="0"/>
              </a:spcAft>
            </a:pPr>
            <a:r>
              <a:rPr lang="es-MX" sz="2000" b="1" dirty="0">
                <a:latin typeface="+mj-lt"/>
                <a:ea typeface="Calibri"/>
                <a:cs typeface="Times New Roman"/>
              </a:rPr>
              <a:t>Prioridad 9: </a:t>
            </a:r>
            <a:r>
              <a:rPr lang="es-MX" sz="2000" dirty="0">
                <a:latin typeface="+mj-lt"/>
                <a:ea typeface="Calibri"/>
                <a:cs typeface="Times New Roman"/>
              </a:rPr>
              <a:t>Rendición de Cuentas, Transparencia y Gobierno Digital.</a:t>
            </a:r>
          </a:p>
          <a:p>
            <a:pPr>
              <a:lnSpc>
                <a:spcPct val="115000"/>
              </a:lnSpc>
              <a:spcAft>
                <a:spcPts val="0"/>
              </a:spcAft>
            </a:pPr>
            <a:r>
              <a:rPr lang="es-MX" sz="2000" b="1" dirty="0">
                <a:latin typeface="+mj-lt"/>
                <a:ea typeface="Calibri"/>
                <a:cs typeface="Times New Roman"/>
              </a:rPr>
              <a:t>Objetivo</a:t>
            </a:r>
            <a:endParaRPr lang="es-MX" sz="2000" dirty="0">
              <a:latin typeface="+mj-lt"/>
              <a:ea typeface="Calibri"/>
              <a:cs typeface="Times New Roman"/>
            </a:endParaRPr>
          </a:p>
          <a:p>
            <a:pPr>
              <a:lnSpc>
                <a:spcPct val="115000"/>
              </a:lnSpc>
              <a:spcAft>
                <a:spcPts val="0"/>
              </a:spcAft>
            </a:pPr>
            <a:r>
              <a:rPr lang="es-MX" sz="2000" b="1" dirty="0">
                <a:latin typeface="+mj-lt"/>
                <a:ea typeface="Calibri"/>
                <a:cs typeface="Times New Roman"/>
              </a:rPr>
              <a:t>9.1 </a:t>
            </a:r>
            <a:r>
              <a:rPr lang="es-MX" sz="2000" dirty="0">
                <a:latin typeface="+mj-lt"/>
                <a:ea typeface="Calibri"/>
                <a:cs typeface="Times New Roman"/>
              </a:rPr>
              <a:t>Digitalizar y poner a la disposición la información pública, facilitando su acceso y consulta para fortalecer una cultura de transparencia y rendición de cuentas.</a:t>
            </a:r>
          </a:p>
          <a:p>
            <a:pPr algn="just">
              <a:buClr>
                <a:schemeClr val="tx1"/>
              </a:buClr>
            </a:pPr>
            <a:endParaRPr lang="es-MX" sz="2000" noProof="1">
              <a:latin typeface="+mj-lt"/>
            </a:endParaRP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3</a:t>
            </a:fld>
            <a:endParaRPr lang="es-MX"/>
          </a:p>
        </p:txBody>
      </p:sp>
    </p:spTree>
    <p:extLst>
      <p:ext uri="{BB962C8B-B14F-4D97-AF65-F5344CB8AC3E}">
        <p14:creationId xmlns:p14="http://schemas.microsoft.com/office/powerpoint/2010/main" val="3295779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63062"/>
            <a:ext cx="9216008" cy="69281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611560" y="1260043"/>
            <a:ext cx="7992888" cy="5339923"/>
          </a:xfrm>
          <a:prstGeom prst="rect">
            <a:avLst/>
          </a:prstGeom>
          <a:noFill/>
        </p:spPr>
        <p:txBody>
          <a:bodyPr wrap="square" rtlCol="0">
            <a:spAutoFit/>
          </a:bodyPr>
          <a:lstStyle/>
          <a:p>
            <a:pPr algn="ctr">
              <a:lnSpc>
                <a:spcPct val="115000"/>
              </a:lnSpc>
              <a:spcAft>
                <a:spcPts val="0"/>
              </a:spcAft>
            </a:pPr>
            <a:r>
              <a:rPr lang="es-MX" sz="2000" b="1" dirty="0" smtClean="0">
                <a:latin typeface="+mj-lt"/>
                <a:ea typeface="Calibri"/>
                <a:cs typeface="Times New Roman"/>
              </a:rPr>
              <a:t>Plan </a:t>
            </a:r>
            <a:r>
              <a:rPr lang="es-MX" sz="2000" b="1" dirty="0">
                <a:latin typeface="+mj-lt"/>
                <a:ea typeface="Calibri"/>
                <a:cs typeface="Times New Roman"/>
              </a:rPr>
              <a:t>de Desarrollo Integral del Estado de Michoacán </a:t>
            </a:r>
            <a:endParaRPr lang="es-MX" sz="2000" b="1" dirty="0" smtClean="0">
              <a:latin typeface="+mj-lt"/>
              <a:ea typeface="Calibri"/>
              <a:cs typeface="Times New Roman"/>
            </a:endParaRPr>
          </a:p>
          <a:p>
            <a:pPr algn="ctr">
              <a:lnSpc>
                <a:spcPct val="115000"/>
              </a:lnSpc>
              <a:spcAft>
                <a:spcPts val="0"/>
              </a:spcAft>
            </a:pPr>
            <a:r>
              <a:rPr lang="es-MX" sz="2000" b="1" dirty="0" smtClean="0">
                <a:latin typeface="+mj-lt"/>
                <a:ea typeface="Calibri"/>
                <a:cs typeface="Times New Roman"/>
              </a:rPr>
              <a:t>2015-2021</a:t>
            </a:r>
          </a:p>
          <a:p>
            <a:pPr>
              <a:spcAft>
                <a:spcPts val="0"/>
              </a:spcAft>
            </a:pPr>
            <a:r>
              <a:rPr lang="es-MX" b="1" dirty="0">
                <a:latin typeface="+mj-lt"/>
                <a:ea typeface="Calibri"/>
                <a:cs typeface="Times New Roman"/>
              </a:rPr>
              <a:t>Línea estratégica</a:t>
            </a:r>
          </a:p>
          <a:p>
            <a:pPr>
              <a:spcAft>
                <a:spcPts val="0"/>
              </a:spcAft>
            </a:pPr>
            <a:r>
              <a:rPr lang="es-MX" dirty="0">
                <a:latin typeface="+mj-lt"/>
                <a:ea typeface="Calibri"/>
                <a:cs typeface="Times New Roman"/>
              </a:rPr>
              <a:t>9.1.1 Construir un Gobierno Abierto.</a:t>
            </a:r>
          </a:p>
          <a:p>
            <a:pPr>
              <a:spcAft>
                <a:spcPts val="0"/>
              </a:spcAft>
            </a:pPr>
            <a:r>
              <a:rPr lang="es-MX" b="1" dirty="0">
                <a:latin typeface="+mj-lt"/>
                <a:ea typeface="Calibri"/>
                <a:cs typeface="Times New Roman"/>
              </a:rPr>
              <a:t>Acciones</a:t>
            </a:r>
          </a:p>
          <a:p>
            <a:pPr>
              <a:spcAft>
                <a:spcPts val="0"/>
              </a:spcAft>
            </a:pPr>
            <a:r>
              <a:rPr lang="es-MX" dirty="0">
                <a:latin typeface="+mj-lt"/>
                <a:ea typeface="Calibri"/>
                <a:cs typeface="Times New Roman"/>
              </a:rPr>
              <a:t>9.1.1.1 Construir la plataforma estatal de transparencia y hacerla accesible a los ciudadanos.</a:t>
            </a:r>
          </a:p>
          <a:p>
            <a:pPr>
              <a:spcAft>
                <a:spcPts val="0"/>
              </a:spcAft>
            </a:pPr>
            <a:r>
              <a:rPr lang="es-MX" dirty="0">
                <a:latin typeface="+mj-lt"/>
                <a:ea typeface="Calibri"/>
                <a:cs typeface="Times New Roman"/>
              </a:rPr>
              <a:t>9.1.1.2 Fortalecer el padrón único de beneficiarios de gobierno y archivo estatal digital.</a:t>
            </a:r>
          </a:p>
          <a:p>
            <a:pPr>
              <a:spcAft>
                <a:spcPts val="0"/>
              </a:spcAft>
            </a:pPr>
            <a:r>
              <a:rPr lang="es-MX" b="1" dirty="0">
                <a:latin typeface="+mj-lt"/>
                <a:ea typeface="Calibri"/>
                <a:cs typeface="Times New Roman"/>
              </a:rPr>
              <a:t>Línea estratégica</a:t>
            </a:r>
          </a:p>
          <a:p>
            <a:pPr>
              <a:spcAft>
                <a:spcPts val="0"/>
              </a:spcAft>
            </a:pPr>
            <a:r>
              <a:rPr lang="es-MX" dirty="0">
                <a:latin typeface="+mj-lt"/>
                <a:ea typeface="Calibri"/>
                <a:cs typeface="Times New Roman"/>
              </a:rPr>
              <a:t>9.2.1 Detonar la participación ciudadana. </a:t>
            </a:r>
          </a:p>
          <a:p>
            <a:pPr>
              <a:spcAft>
                <a:spcPts val="0"/>
              </a:spcAft>
            </a:pPr>
            <a:r>
              <a:rPr lang="es-MX" b="1" dirty="0">
                <a:latin typeface="+mj-lt"/>
                <a:ea typeface="Calibri"/>
                <a:cs typeface="Times New Roman"/>
              </a:rPr>
              <a:t>Acciones</a:t>
            </a:r>
          </a:p>
          <a:p>
            <a:pPr>
              <a:spcAft>
                <a:spcPts val="0"/>
              </a:spcAft>
            </a:pPr>
            <a:r>
              <a:rPr lang="es-MX" dirty="0">
                <a:latin typeface="+mj-lt"/>
                <a:ea typeface="Calibri"/>
                <a:cs typeface="Times New Roman"/>
              </a:rPr>
              <a:t>9.2.1.1 Implementar un modelo de gobernanza social </a:t>
            </a:r>
            <a:r>
              <a:rPr lang="es-MX" dirty="0" smtClean="0">
                <a:latin typeface="+mj-lt"/>
                <a:ea typeface="Calibri"/>
                <a:cs typeface="Times New Roman"/>
              </a:rPr>
              <a:t>en transparencia </a:t>
            </a:r>
            <a:r>
              <a:rPr lang="es-MX" dirty="0">
                <a:latin typeface="+mj-lt"/>
                <a:ea typeface="Calibri"/>
                <a:cs typeface="Times New Roman"/>
              </a:rPr>
              <a:t>y rendición de cuentas.</a:t>
            </a:r>
          </a:p>
          <a:p>
            <a:pPr>
              <a:spcAft>
                <a:spcPts val="0"/>
              </a:spcAft>
            </a:pPr>
            <a:r>
              <a:rPr lang="es-MX" dirty="0">
                <a:latin typeface="+mj-lt"/>
                <a:ea typeface="Calibri"/>
                <a:cs typeface="Times New Roman"/>
              </a:rPr>
              <a:t>9.2.1.2 Fortalecer las contralorías sociales.</a:t>
            </a:r>
          </a:p>
          <a:p>
            <a:pPr>
              <a:spcAft>
                <a:spcPts val="0"/>
              </a:spcAft>
            </a:pPr>
            <a:r>
              <a:rPr lang="es-MX" dirty="0">
                <a:latin typeface="+mj-lt"/>
                <a:ea typeface="Calibri"/>
                <a:cs typeface="Times New Roman"/>
              </a:rPr>
              <a:t>9.2.1.3 Facilitar la denuncia ciudadana en actos de corrupción.</a:t>
            </a:r>
          </a:p>
          <a:p>
            <a:pPr algn="ctr">
              <a:lnSpc>
                <a:spcPct val="115000"/>
              </a:lnSpc>
              <a:spcAft>
                <a:spcPts val="0"/>
              </a:spcAft>
            </a:pPr>
            <a:endParaRPr lang="es-MX" sz="2000" dirty="0">
              <a:latin typeface="+mj-lt"/>
              <a:ea typeface="Calibri"/>
              <a:cs typeface="Times New Roman"/>
            </a:endParaRPr>
          </a:p>
          <a:p>
            <a:pPr algn="just">
              <a:buClr>
                <a:schemeClr val="tx1"/>
              </a:buClr>
            </a:pPr>
            <a:endParaRPr lang="es-MX" sz="2000" noProof="1">
              <a:latin typeface="+mj-lt"/>
            </a:endParaRP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4</a:t>
            </a:fld>
            <a:endParaRPr lang="es-MX"/>
          </a:p>
        </p:txBody>
      </p:sp>
    </p:spTree>
    <p:extLst>
      <p:ext uri="{BB962C8B-B14F-4D97-AF65-F5344CB8AC3E}">
        <p14:creationId xmlns:p14="http://schemas.microsoft.com/office/powerpoint/2010/main" val="3538498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63062"/>
            <a:ext cx="9216008" cy="69281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683568" y="1260043"/>
            <a:ext cx="7920880" cy="4708981"/>
          </a:xfrm>
          <a:prstGeom prst="rect">
            <a:avLst/>
          </a:prstGeom>
          <a:noFill/>
        </p:spPr>
        <p:txBody>
          <a:bodyPr wrap="square" rtlCol="0">
            <a:spAutoFit/>
          </a:bodyPr>
          <a:lstStyle/>
          <a:p>
            <a:pPr algn="just">
              <a:buClr>
                <a:schemeClr val="tx1"/>
              </a:buClr>
            </a:pPr>
            <a:r>
              <a:rPr lang="es-MX" sz="2000" b="1" noProof="1" smtClean="0">
                <a:latin typeface="+mj-lt"/>
              </a:rPr>
              <a:t>Reglamento </a:t>
            </a:r>
            <a:r>
              <a:rPr lang="es-MX" sz="2000" b="1" noProof="1">
                <a:latin typeface="+mj-lt"/>
              </a:rPr>
              <a:t>Interior de la Administración Pública Centralizada del Estado de Michoacán de Ocampo</a:t>
            </a:r>
          </a:p>
          <a:p>
            <a:pPr algn="just">
              <a:buClr>
                <a:schemeClr val="tx1"/>
              </a:buClr>
            </a:pPr>
            <a:endParaRPr lang="es-MX" sz="2000" noProof="1" smtClean="0">
              <a:latin typeface="+mj-lt"/>
            </a:endParaRPr>
          </a:p>
          <a:p>
            <a:pPr algn="just">
              <a:buClr>
                <a:schemeClr val="tx1"/>
              </a:buClr>
            </a:pPr>
            <a:r>
              <a:rPr lang="es-MX" sz="2000" noProof="1" smtClean="0">
                <a:latin typeface="+mj-lt"/>
              </a:rPr>
              <a:t>Título Cuarto</a:t>
            </a:r>
            <a:endParaRPr lang="es-MX" sz="2000" noProof="1">
              <a:latin typeface="+mj-lt"/>
            </a:endParaRPr>
          </a:p>
          <a:p>
            <a:pPr algn="just">
              <a:buClr>
                <a:schemeClr val="tx1"/>
              </a:buClr>
            </a:pPr>
            <a:r>
              <a:rPr lang="es-MX" sz="2000" noProof="1">
                <a:latin typeface="+mj-lt"/>
              </a:rPr>
              <a:t>De la Secretaría de </a:t>
            </a:r>
            <a:r>
              <a:rPr lang="es-MX" sz="2000" noProof="1" smtClean="0">
                <a:latin typeface="+mj-lt"/>
              </a:rPr>
              <a:t>Contraloría</a:t>
            </a:r>
          </a:p>
          <a:p>
            <a:pPr algn="just">
              <a:buClr>
                <a:schemeClr val="tx1"/>
              </a:buClr>
            </a:pPr>
            <a:r>
              <a:rPr lang="es-MX" sz="2000" noProof="1" smtClean="0">
                <a:latin typeface="+mj-lt"/>
              </a:rPr>
              <a:t>…</a:t>
            </a:r>
            <a:endParaRPr lang="es-MX" sz="2000" noProof="1">
              <a:latin typeface="+mj-lt"/>
            </a:endParaRPr>
          </a:p>
          <a:p>
            <a:pPr algn="just">
              <a:buClr>
                <a:schemeClr val="tx1"/>
              </a:buClr>
            </a:pPr>
            <a:r>
              <a:rPr lang="es-MX" sz="2000" noProof="1">
                <a:latin typeface="+mj-lt"/>
              </a:rPr>
              <a:t>Capítulo </a:t>
            </a:r>
            <a:r>
              <a:rPr lang="es-MX" sz="2000" noProof="1" smtClean="0">
                <a:latin typeface="+mj-lt"/>
              </a:rPr>
              <a:t>Primero</a:t>
            </a:r>
            <a:endParaRPr lang="es-MX" sz="2000" noProof="1">
              <a:latin typeface="+mj-lt"/>
            </a:endParaRPr>
          </a:p>
          <a:p>
            <a:pPr algn="just">
              <a:buClr>
                <a:schemeClr val="tx1"/>
              </a:buClr>
            </a:pPr>
            <a:r>
              <a:rPr lang="es-MX" sz="2000" noProof="1">
                <a:latin typeface="+mj-lt"/>
              </a:rPr>
              <a:t>De la Subsecretaría de Contraloría Social</a:t>
            </a:r>
          </a:p>
          <a:p>
            <a:pPr algn="just">
              <a:buClr>
                <a:schemeClr val="tx1"/>
              </a:buClr>
            </a:pPr>
            <a:r>
              <a:rPr lang="es-MX" sz="2000" b="1" noProof="1">
                <a:latin typeface="+mj-lt"/>
              </a:rPr>
              <a:t>Artículo 71. </a:t>
            </a:r>
            <a:r>
              <a:rPr lang="es-MX" sz="2000" noProof="1">
                <a:latin typeface="+mj-lt"/>
              </a:rPr>
              <a:t>Al Subsecretario de Contraloría Social le corresponde el ejercicio de las siguientes facultades:</a:t>
            </a:r>
          </a:p>
          <a:p>
            <a:pPr algn="just">
              <a:buClr>
                <a:schemeClr val="tx1"/>
              </a:buClr>
            </a:pPr>
            <a:r>
              <a:rPr lang="es-MX" sz="2000" b="1" noProof="1">
                <a:latin typeface="+mj-lt"/>
              </a:rPr>
              <a:t>…</a:t>
            </a:r>
          </a:p>
          <a:p>
            <a:pPr algn="just">
              <a:buClr>
                <a:schemeClr val="tx1"/>
              </a:buClr>
            </a:pPr>
            <a:r>
              <a:rPr lang="es-MX" sz="2000" b="1" noProof="1">
                <a:latin typeface="+mj-lt"/>
              </a:rPr>
              <a:t>II. </a:t>
            </a:r>
            <a:r>
              <a:rPr lang="es-MX" sz="2000" noProof="1">
                <a:latin typeface="+mj-lt"/>
              </a:rPr>
              <a:t>Proponer las normas, políticas, lineamientos, procedimientos y programas de evaluación social encaminados a la rendición de cuentas y transparencia en los procesos de la actividad gubernamental</a:t>
            </a:r>
            <a:r>
              <a:rPr lang="es-MX" sz="2000" noProof="1" smtClean="0">
                <a:latin typeface="+mj-lt"/>
              </a:rPr>
              <a:t>;</a:t>
            </a:r>
            <a:endParaRPr lang="es-MX" sz="2000" noProof="1">
              <a:latin typeface="+mj-lt"/>
            </a:endParaRP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5</a:t>
            </a:fld>
            <a:endParaRPr lang="es-MX"/>
          </a:p>
        </p:txBody>
      </p:sp>
    </p:spTree>
    <p:extLst>
      <p:ext uri="{BB962C8B-B14F-4D97-AF65-F5344CB8AC3E}">
        <p14:creationId xmlns:p14="http://schemas.microsoft.com/office/powerpoint/2010/main" val="3140554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63062"/>
            <a:ext cx="9216008" cy="69281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611560" y="1124744"/>
            <a:ext cx="8064896" cy="5386090"/>
          </a:xfrm>
          <a:prstGeom prst="rect">
            <a:avLst/>
          </a:prstGeom>
          <a:noFill/>
        </p:spPr>
        <p:txBody>
          <a:bodyPr wrap="square" rtlCol="0">
            <a:spAutoFit/>
          </a:bodyPr>
          <a:lstStyle/>
          <a:p>
            <a:pPr algn="just">
              <a:buClr>
                <a:schemeClr val="tx1"/>
              </a:buClr>
            </a:pPr>
            <a:r>
              <a:rPr lang="es-MX" sz="2000" b="1" noProof="1" smtClean="0">
                <a:latin typeface="+mj-lt"/>
              </a:rPr>
              <a:t>Manual </a:t>
            </a:r>
            <a:r>
              <a:rPr lang="es-MX" sz="2000" b="1" noProof="1">
                <a:latin typeface="+mj-lt"/>
              </a:rPr>
              <a:t>de Organización de la Secretaría de </a:t>
            </a:r>
            <a:r>
              <a:rPr lang="es-MX" sz="2000" b="1" noProof="1" smtClean="0">
                <a:latin typeface="+mj-lt"/>
              </a:rPr>
              <a:t>Contraloría</a:t>
            </a:r>
          </a:p>
          <a:p>
            <a:pPr algn="just">
              <a:buClr>
                <a:schemeClr val="tx1"/>
              </a:buClr>
            </a:pPr>
            <a:endParaRPr lang="es-MX" b="1" noProof="1">
              <a:latin typeface="+mj-lt"/>
            </a:endParaRPr>
          </a:p>
          <a:p>
            <a:pPr algn="just">
              <a:buClr>
                <a:schemeClr val="tx1"/>
              </a:buClr>
            </a:pPr>
            <a:r>
              <a:rPr lang="es-MX" b="1" noProof="1">
                <a:latin typeface="+mj-lt"/>
              </a:rPr>
              <a:t>1.1.	DE LA SUBSECRETARÍA DE CONTRALORÍA </a:t>
            </a:r>
            <a:r>
              <a:rPr lang="es-MX" b="1" noProof="1" smtClean="0">
                <a:latin typeface="+mj-lt"/>
              </a:rPr>
              <a:t>SOCIAL</a:t>
            </a:r>
          </a:p>
          <a:p>
            <a:pPr algn="just">
              <a:buClr>
                <a:schemeClr val="tx1"/>
              </a:buClr>
            </a:pPr>
            <a:r>
              <a:rPr lang="es-MX" b="1" noProof="1" smtClean="0">
                <a:latin typeface="+mj-lt"/>
              </a:rPr>
              <a:t>...</a:t>
            </a:r>
            <a:endParaRPr lang="es-MX" b="1" noProof="1">
              <a:latin typeface="+mj-lt"/>
            </a:endParaRPr>
          </a:p>
          <a:p>
            <a:pPr algn="just">
              <a:buClr>
                <a:schemeClr val="tx1"/>
              </a:buClr>
            </a:pPr>
            <a:r>
              <a:rPr lang="es-MX" b="1" noProof="1" smtClean="0">
                <a:latin typeface="+mj-lt"/>
              </a:rPr>
              <a:t>3</a:t>
            </a:r>
            <a:r>
              <a:rPr lang="es-MX" b="1" noProof="1">
                <a:latin typeface="+mj-lt"/>
              </a:rPr>
              <a:t>. </a:t>
            </a:r>
            <a:r>
              <a:rPr lang="es-MX" noProof="1">
                <a:latin typeface="+mj-lt"/>
              </a:rPr>
              <a:t>Vincularse y establecer programas de acción con organismos de la sociedad civil, instituciones educativas, observatorios ciudadanos, dependencias o entidades gubernamentales y todas aquellas que se puedan involucrar a fin de promover la participación ciudadana en materia </a:t>
            </a:r>
            <a:r>
              <a:rPr lang="es-MX" noProof="1" smtClean="0">
                <a:latin typeface="+mj-lt"/>
              </a:rPr>
              <a:t>de Contraloría </a:t>
            </a:r>
            <a:r>
              <a:rPr lang="es-MX" noProof="1">
                <a:latin typeface="+mj-lt"/>
              </a:rPr>
              <a:t>Social;</a:t>
            </a:r>
          </a:p>
          <a:p>
            <a:pPr algn="just">
              <a:buClr>
                <a:schemeClr val="tx1"/>
              </a:buClr>
            </a:pPr>
            <a:r>
              <a:rPr lang="es-MX" b="1" noProof="1">
                <a:latin typeface="+mj-lt"/>
              </a:rPr>
              <a:t>4. </a:t>
            </a:r>
            <a:r>
              <a:rPr lang="es-MX" noProof="1">
                <a:latin typeface="+mj-lt"/>
              </a:rPr>
              <a:t>Supervisar y coadyuvar en las actividades de participación ciudadana dentro de los mecanismos o programas de la actividad gubernamental</a:t>
            </a:r>
            <a:r>
              <a:rPr lang="es-MX" noProof="1" smtClean="0">
                <a:latin typeface="+mj-lt"/>
              </a:rPr>
              <a:t>;</a:t>
            </a:r>
          </a:p>
          <a:p>
            <a:pPr algn="just">
              <a:buClr>
                <a:schemeClr val="tx1"/>
              </a:buClr>
            </a:pPr>
            <a:r>
              <a:rPr lang="es-MX" b="1" noProof="1" smtClean="0">
                <a:latin typeface="+mj-lt"/>
              </a:rPr>
              <a:t>...</a:t>
            </a:r>
            <a:endParaRPr lang="es-MX" b="1" noProof="1">
              <a:latin typeface="+mj-lt"/>
            </a:endParaRPr>
          </a:p>
          <a:p>
            <a:pPr algn="just">
              <a:buClr>
                <a:schemeClr val="tx1"/>
              </a:buClr>
            </a:pPr>
            <a:r>
              <a:rPr lang="es-MX" b="1" noProof="1">
                <a:latin typeface="+mj-lt"/>
              </a:rPr>
              <a:t>1.1.1.4 DEL DEPARTAMENTO DE IGUALDAD SOCIAL </a:t>
            </a:r>
            <a:r>
              <a:rPr lang="es-MX" b="1" noProof="1" smtClean="0">
                <a:latin typeface="+mj-lt"/>
              </a:rPr>
              <a:t>CIUDADANA</a:t>
            </a:r>
          </a:p>
          <a:p>
            <a:pPr algn="just">
              <a:buClr>
                <a:schemeClr val="tx1"/>
              </a:buClr>
            </a:pPr>
            <a:r>
              <a:rPr lang="es-MX" b="1" noProof="1" smtClean="0">
                <a:latin typeface="+mj-lt"/>
              </a:rPr>
              <a:t>...</a:t>
            </a:r>
            <a:endParaRPr lang="es-MX" b="1" noProof="1">
              <a:latin typeface="+mj-lt"/>
            </a:endParaRPr>
          </a:p>
          <a:p>
            <a:pPr algn="just">
              <a:buClr>
                <a:schemeClr val="tx1"/>
              </a:buClr>
            </a:pPr>
            <a:r>
              <a:rPr lang="es-MX" b="1" noProof="1" smtClean="0">
                <a:latin typeface="+mj-lt"/>
              </a:rPr>
              <a:t>6</a:t>
            </a:r>
            <a:r>
              <a:rPr lang="es-MX" b="1" noProof="1">
                <a:latin typeface="+mj-lt"/>
              </a:rPr>
              <a:t>. </a:t>
            </a:r>
            <a:r>
              <a:rPr lang="es-MX" noProof="1">
                <a:latin typeface="+mj-lt"/>
              </a:rPr>
              <a:t>Proponer mecanismos de participación ciudadana incluyente en materia de igualdad social para promoción de la transparencia con propuestas ciudadanas;</a:t>
            </a:r>
          </a:p>
          <a:p>
            <a:pPr algn="just">
              <a:buClr>
                <a:schemeClr val="tx1"/>
              </a:buClr>
            </a:pPr>
            <a:endParaRPr lang="es-MX" noProof="1" smtClean="0">
              <a:latin typeface="+mj-lt"/>
            </a:endParaRP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6</a:t>
            </a:fld>
            <a:endParaRPr lang="es-MX"/>
          </a:p>
        </p:txBody>
      </p:sp>
    </p:spTree>
    <p:extLst>
      <p:ext uri="{BB962C8B-B14F-4D97-AF65-F5344CB8AC3E}">
        <p14:creationId xmlns:p14="http://schemas.microsoft.com/office/powerpoint/2010/main" val="13359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765920" y="1508790"/>
            <a:ext cx="7920880" cy="3785652"/>
          </a:xfrm>
          <a:prstGeom prst="rect">
            <a:avLst/>
          </a:prstGeom>
          <a:noFill/>
        </p:spPr>
        <p:txBody>
          <a:bodyPr wrap="square" rtlCol="0">
            <a:spAutoFit/>
          </a:bodyPr>
          <a:lstStyle/>
          <a:p>
            <a:pPr algn="just">
              <a:buClr>
                <a:schemeClr val="tx1"/>
              </a:buClr>
            </a:pPr>
            <a:r>
              <a:rPr lang="es-MX" sz="2000" b="1" noProof="1">
                <a:latin typeface="+mj-lt"/>
              </a:rPr>
              <a:t>Igualdad Social.-  </a:t>
            </a:r>
            <a:r>
              <a:rPr lang="es-MX" sz="2000" noProof="1">
                <a:latin typeface="+mj-lt"/>
              </a:rPr>
              <a:t>Significa que todos los miembros de una sociedad tienen derecho a gozar de las mismas oportunidades.</a:t>
            </a:r>
          </a:p>
          <a:p>
            <a:pPr algn="just">
              <a:buClr>
                <a:schemeClr val="tx1"/>
              </a:buClr>
            </a:pPr>
            <a:endParaRPr lang="es-MX" sz="2000" noProof="1">
              <a:latin typeface="+mj-lt"/>
            </a:endParaRPr>
          </a:p>
          <a:p>
            <a:pPr algn="just">
              <a:buClr>
                <a:schemeClr val="tx1"/>
              </a:buClr>
            </a:pPr>
            <a:r>
              <a:rPr lang="es-MX" sz="2000" noProof="1">
                <a:latin typeface="+mj-lt"/>
              </a:rPr>
              <a:t>Todas las personas deben  tener los mismos derechos políticos y civiles, las mismas posibilidades de acceder al bienestar social, al derecho de oportunidades, a la educación, a la salud y al trabajo.</a:t>
            </a:r>
          </a:p>
          <a:p>
            <a:pPr algn="just">
              <a:buClr>
                <a:schemeClr val="tx1"/>
              </a:buClr>
            </a:pPr>
            <a:endParaRPr lang="es-MX" sz="2000" b="1" noProof="1">
              <a:latin typeface="+mj-lt"/>
            </a:endParaRPr>
          </a:p>
          <a:p>
            <a:pPr algn="just">
              <a:buClr>
                <a:schemeClr val="tx1"/>
              </a:buClr>
            </a:pPr>
            <a:r>
              <a:rPr lang="es-MX" sz="2000" b="1" noProof="1">
                <a:latin typeface="+mj-lt"/>
              </a:rPr>
              <a:t>DECLARACIÓN UNIVERSAL DE LOS DERECHOS HUMANOS      </a:t>
            </a:r>
            <a:r>
              <a:rPr lang="es-MX" sz="2000" noProof="1">
                <a:latin typeface="+mj-lt"/>
              </a:rPr>
              <a:t>“Todos los seres humanos nacen libres e iguales en dignidad y derechos</a:t>
            </a:r>
            <a:r>
              <a:rPr lang="es-MX" sz="2000" b="1" noProof="1">
                <a:latin typeface="+mj-lt"/>
              </a:rPr>
              <a:t>”.</a:t>
            </a: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7</a:t>
            </a:fld>
            <a:endParaRPr lang="es-MX"/>
          </a:p>
        </p:txBody>
      </p:sp>
      <p:sp>
        <p:nvSpPr>
          <p:cNvPr id="5" name="4 Rectángulo"/>
          <p:cNvSpPr/>
          <p:nvPr/>
        </p:nvSpPr>
        <p:spPr>
          <a:xfrm>
            <a:off x="1043608" y="1161779"/>
            <a:ext cx="6840760" cy="769441"/>
          </a:xfrm>
          <a:prstGeom prst="rect">
            <a:avLst/>
          </a:prstGeom>
        </p:spPr>
        <p:txBody>
          <a:bodyPr wrap="square">
            <a:spAutoFit/>
          </a:bodyPr>
          <a:lstStyle/>
          <a:p>
            <a:pPr algn="ctr"/>
            <a:endParaRPr lang="es-MX" sz="2200" b="1" dirty="0" smtClean="0">
              <a:latin typeface="+mj-lt"/>
            </a:endParaRPr>
          </a:p>
          <a:p>
            <a:pPr algn="ctr"/>
            <a:endParaRPr lang="es-MX" sz="2200" b="1" dirty="0">
              <a:latin typeface="+mj-lt"/>
            </a:endParaRPr>
          </a:p>
        </p:txBody>
      </p:sp>
    </p:spTree>
    <p:extLst>
      <p:ext uri="{BB962C8B-B14F-4D97-AF65-F5344CB8AC3E}">
        <p14:creationId xmlns:p14="http://schemas.microsoft.com/office/powerpoint/2010/main" val="1908674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63062"/>
            <a:ext cx="9216008" cy="69281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683568" y="1340768"/>
            <a:ext cx="7920880" cy="4708981"/>
          </a:xfrm>
          <a:prstGeom prst="rect">
            <a:avLst/>
          </a:prstGeom>
          <a:noFill/>
        </p:spPr>
        <p:txBody>
          <a:bodyPr wrap="square" rtlCol="0">
            <a:spAutoFit/>
          </a:bodyPr>
          <a:lstStyle/>
          <a:p>
            <a:pPr algn="just">
              <a:buClr>
                <a:schemeClr val="tx1"/>
              </a:buClr>
            </a:pPr>
            <a:r>
              <a:rPr lang="es-MX" sz="2000" b="1" i="1" noProof="1" smtClean="0">
                <a:latin typeface="+mj-lt"/>
              </a:rPr>
              <a:t>Antecedente NACIONAL.</a:t>
            </a:r>
          </a:p>
          <a:p>
            <a:pPr algn="just">
              <a:buClr>
                <a:schemeClr val="tx1"/>
              </a:buClr>
            </a:pPr>
            <a:endParaRPr lang="es-MX" sz="2000" b="1" i="1" noProof="1" smtClean="0">
              <a:latin typeface="+mj-lt"/>
            </a:endParaRPr>
          </a:p>
          <a:p>
            <a:pPr algn="just">
              <a:buClr>
                <a:schemeClr val="tx1"/>
              </a:buClr>
            </a:pPr>
            <a:r>
              <a:rPr lang="es-MX" sz="2000" b="1" i="1" noProof="1" smtClean="0">
                <a:latin typeface="+mj-lt"/>
              </a:rPr>
              <a:t>El </a:t>
            </a:r>
            <a:r>
              <a:rPr lang="es-MX" sz="2000" b="1" i="1" noProof="1">
                <a:latin typeface="+mj-lt"/>
              </a:rPr>
              <a:t>24 de junio de 1996, la </a:t>
            </a:r>
            <a:r>
              <a:rPr lang="es-MX" sz="2000" b="1" i="1" noProof="1" smtClean="0">
                <a:latin typeface="+mj-lt"/>
              </a:rPr>
              <a:t>SCJN</a:t>
            </a:r>
            <a:r>
              <a:rPr lang="es-MX" sz="2000" b="1" i="1" noProof="1">
                <a:latin typeface="+mj-lt"/>
              </a:rPr>
              <a:t>, al emitir un informe que le fue solicitado por </a:t>
            </a:r>
            <a:r>
              <a:rPr lang="es-MX" sz="2000" b="1" i="1" noProof="1" smtClean="0">
                <a:latin typeface="+mj-lt"/>
              </a:rPr>
              <a:t>la Presidencia de la República  para investigar sobre presuntas violaciones </a:t>
            </a:r>
            <a:r>
              <a:rPr lang="es-MX" sz="2000" b="1" i="1" noProof="1">
                <a:latin typeface="+mj-lt"/>
              </a:rPr>
              <a:t>graves a las garantías individuales de las que fueron objeto un grupo de campesinos en el vado de Aguas Blancas, Guerrero, </a:t>
            </a:r>
            <a:r>
              <a:rPr lang="es-MX" sz="2000" b="1" i="1" noProof="1" smtClean="0">
                <a:latin typeface="+mj-lt"/>
              </a:rPr>
              <a:t>“determinó </a:t>
            </a:r>
            <a:r>
              <a:rPr lang="es-MX" sz="2000" b="1" i="1" noProof="1">
                <a:latin typeface="+mj-lt"/>
              </a:rPr>
              <a:t>que el derecho a la información es una garantía que se encuentra estrechamente vinculada con el respeto a la verdad, con el derecho de la sociedad a estar mejor informada y tomar mayor conciencia. Se reconoció el derecho del ciudadano a conocer la verdad objetiva de los hechos, de las acciones que desarrolla la autoridad, por medio del ejercicio del derecho a la información incorporado en el artículo 6º. </a:t>
            </a:r>
            <a:r>
              <a:rPr lang="es-MX" sz="2000" b="1" i="1" noProof="1" smtClean="0">
                <a:latin typeface="+mj-lt"/>
              </a:rPr>
              <a:t>Constitucional”.</a:t>
            </a:r>
            <a:endParaRPr lang="es-MX" sz="2000" b="1" i="1" noProof="1">
              <a:latin typeface="+mj-lt"/>
            </a:endParaRP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8</a:t>
            </a:fld>
            <a:endParaRPr lang="es-MX"/>
          </a:p>
        </p:txBody>
      </p:sp>
    </p:spTree>
    <p:extLst>
      <p:ext uri="{BB962C8B-B14F-4D97-AF65-F5344CB8AC3E}">
        <p14:creationId xmlns:p14="http://schemas.microsoft.com/office/powerpoint/2010/main" val="1398333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4" descr="Sin título-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63062"/>
            <a:ext cx="9216008" cy="69281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5588" y="34925"/>
            <a:ext cx="3552825"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683568" y="1340768"/>
            <a:ext cx="7920880" cy="4555093"/>
          </a:xfrm>
          <a:prstGeom prst="rect">
            <a:avLst/>
          </a:prstGeom>
          <a:noFill/>
        </p:spPr>
        <p:txBody>
          <a:bodyPr wrap="square" rtlCol="0">
            <a:spAutoFit/>
          </a:bodyPr>
          <a:lstStyle/>
          <a:p>
            <a:pPr algn="just">
              <a:buClr>
                <a:schemeClr val="tx1"/>
              </a:buClr>
            </a:pPr>
            <a:r>
              <a:rPr lang="es-MX" sz="2000" b="1" i="1" noProof="1" smtClean="0">
                <a:latin typeface="+mj-lt"/>
              </a:rPr>
              <a:t>Antecedente LOCAL</a:t>
            </a:r>
          </a:p>
          <a:p>
            <a:pPr algn="just">
              <a:buClr>
                <a:schemeClr val="tx1"/>
              </a:buClr>
            </a:pPr>
            <a:endParaRPr lang="es-MX" b="1" i="1" noProof="1" smtClean="0">
              <a:latin typeface="+mj-lt"/>
            </a:endParaRPr>
          </a:p>
          <a:p>
            <a:pPr algn="just">
              <a:buClr>
                <a:schemeClr val="tx1"/>
              </a:buClr>
            </a:pPr>
            <a:r>
              <a:rPr lang="es-MX" b="1" i="1" noProof="1" smtClean="0">
                <a:latin typeface="+mj-lt"/>
              </a:rPr>
              <a:t>En Junio de 2002, el Congreso de la Unión  aprobó por unanimidad la Ley  Federal de Transparencia y Acceso a la Información Pública Gubernamental. A partir de esa fecha los Congresos  Estatales se dieron a la tarea de elaborar y aprobar sus propias Leyes. En el año 2002, Michoacán con Jalisco, Sinaloa, Aguascalientes y Querétaro, fueron los  primeros Estados en aprobar las leyes locales de Transparencia y acceso a la información.</a:t>
            </a:r>
          </a:p>
          <a:p>
            <a:pPr algn="just">
              <a:buClr>
                <a:schemeClr val="tx1"/>
              </a:buClr>
            </a:pPr>
            <a:endParaRPr lang="es-MX" b="1" i="1" noProof="1">
              <a:latin typeface="+mj-lt"/>
            </a:endParaRPr>
          </a:p>
          <a:p>
            <a:pPr algn="just">
              <a:buClr>
                <a:schemeClr val="tx1"/>
              </a:buClr>
            </a:pPr>
            <a:r>
              <a:rPr lang="es-MX" b="1" i="1" noProof="1" smtClean="0">
                <a:latin typeface="+mj-lt"/>
              </a:rPr>
              <a:t>Se crea en el Estado el  ITAIMICH.</a:t>
            </a:r>
          </a:p>
          <a:p>
            <a:pPr algn="just">
              <a:buClr>
                <a:schemeClr val="tx1"/>
              </a:buClr>
            </a:pPr>
            <a:endParaRPr lang="es-MX" b="1" i="1" noProof="1">
              <a:latin typeface="+mj-lt"/>
            </a:endParaRPr>
          </a:p>
          <a:p>
            <a:pPr algn="just">
              <a:buClr>
                <a:schemeClr val="tx1"/>
              </a:buClr>
            </a:pPr>
            <a:r>
              <a:rPr lang="es-MX" b="1" i="1" noProof="1" smtClean="0">
                <a:latin typeface="+mj-lt"/>
              </a:rPr>
              <a:t>13  De Nov. De 2015, se publica reforma al artículo 97 de la Constitución Local que crea el IMAIP-</a:t>
            </a:r>
          </a:p>
          <a:p>
            <a:pPr algn="just">
              <a:buClr>
                <a:schemeClr val="tx1"/>
              </a:buClr>
            </a:pPr>
            <a:endParaRPr lang="es-MX" sz="2000" b="1" i="1" noProof="1" smtClean="0">
              <a:latin typeface="+mj-lt"/>
            </a:endParaRPr>
          </a:p>
        </p:txBody>
      </p:sp>
      <p:sp>
        <p:nvSpPr>
          <p:cNvPr id="3" name="2 Marcador de número de diapositiva"/>
          <p:cNvSpPr>
            <a:spLocks noGrp="1"/>
          </p:cNvSpPr>
          <p:nvPr>
            <p:ph type="sldNum" sz="quarter" idx="12"/>
          </p:nvPr>
        </p:nvSpPr>
        <p:spPr/>
        <p:txBody>
          <a:bodyPr/>
          <a:lstStyle/>
          <a:p>
            <a:fld id="{F712BF40-80E2-4065-BEF3-75D84797E590}" type="slidenum">
              <a:rPr lang="es-MX" smtClean="0"/>
              <a:t>9</a:t>
            </a:fld>
            <a:endParaRPr lang="es-MX"/>
          </a:p>
        </p:txBody>
      </p:sp>
    </p:spTree>
    <p:extLst>
      <p:ext uri="{BB962C8B-B14F-4D97-AF65-F5344CB8AC3E}">
        <p14:creationId xmlns:p14="http://schemas.microsoft.com/office/powerpoint/2010/main" val="16938072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Vértice">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1975</TotalTime>
  <Words>2691</Words>
  <Application>Microsoft Office PowerPoint</Application>
  <PresentationFormat>Presentación en pantalla (4:3)</PresentationFormat>
  <Paragraphs>180</Paragraphs>
  <Slides>29</Slides>
  <Notes>0</Notes>
  <HiddenSlides>0</HiddenSlides>
  <MMClips>0</MMClips>
  <ScaleCrop>false</ScaleCrop>
  <HeadingPairs>
    <vt:vector size="4" baseType="variant">
      <vt:variant>
        <vt:lpstr>Tema</vt:lpstr>
      </vt:variant>
      <vt:variant>
        <vt:i4>2</vt:i4>
      </vt:variant>
      <vt:variant>
        <vt:lpstr>Títulos de diapositiva</vt:lpstr>
      </vt:variant>
      <vt:variant>
        <vt:i4>29</vt:i4>
      </vt:variant>
    </vt:vector>
  </HeadingPairs>
  <TitlesOfParts>
    <vt:vector size="31" baseType="lpstr">
      <vt:lpstr>Brío</vt:lpstr>
      <vt:lpstr>Vértice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Contraloría Social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Sebastián, VMLR</dc:creator>
  <cp:lastModifiedBy>Margarita</cp:lastModifiedBy>
  <cp:revision>218</cp:revision>
  <cp:lastPrinted>2017-03-01T00:36:42Z</cp:lastPrinted>
  <dcterms:created xsi:type="dcterms:W3CDTF">2016-08-23T22:19:19Z</dcterms:created>
  <dcterms:modified xsi:type="dcterms:W3CDTF">2017-03-30T00:03:26Z</dcterms:modified>
</cp:coreProperties>
</file>