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2" r:id="rId1"/>
  </p:sldMasterIdLst>
  <p:notesMasterIdLst>
    <p:notesMasterId r:id="rId20"/>
  </p:notesMasterIdLst>
  <p:handoutMasterIdLst>
    <p:handoutMasterId r:id="rId21"/>
  </p:handoutMasterIdLst>
  <p:sldIdLst>
    <p:sldId id="379" r:id="rId2"/>
    <p:sldId id="378" r:id="rId3"/>
    <p:sldId id="382" r:id="rId4"/>
    <p:sldId id="388" r:id="rId5"/>
    <p:sldId id="383" r:id="rId6"/>
    <p:sldId id="320" r:id="rId7"/>
    <p:sldId id="389" r:id="rId8"/>
    <p:sldId id="358" r:id="rId9"/>
    <p:sldId id="384" r:id="rId10"/>
    <p:sldId id="321" r:id="rId11"/>
    <p:sldId id="359" r:id="rId12"/>
    <p:sldId id="362" r:id="rId13"/>
    <p:sldId id="394" r:id="rId14"/>
    <p:sldId id="395" r:id="rId15"/>
    <p:sldId id="360" r:id="rId16"/>
    <p:sldId id="364" r:id="rId17"/>
    <p:sldId id="391" r:id="rId18"/>
    <p:sldId id="392" r:id="rId19"/>
  </p:sldIdLst>
  <p:sldSz cx="9144000" cy="6858000" type="screen4x3"/>
  <p:notesSz cx="6797675" cy="992822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FAD0C3B0-BB7A-45DB-AED1-53D41A7CC09D}">
          <p14:sldIdLst/>
        </p14:section>
        <p14:section name="Sección sin título" id="{E52D271C-79D1-4D04-8CFF-AD96D584059F}">
          <p14:sldIdLst>
            <p14:sldId id="379"/>
            <p14:sldId id="378"/>
            <p14:sldId id="382"/>
            <p14:sldId id="388"/>
            <p14:sldId id="383"/>
            <p14:sldId id="320"/>
            <p14:sldId id="389"/>
            <p14:sldId id="358"/>
            <p14:sldId id="384"/>
            <p14:sldId id="321"/>
            <p14:sldId id="359"/>
            <p14:sldId id="362"/>
            <p14:sldId id="394"/>
            <p14:sldId id="395"/>
            <p14:sldId id="360"/>
            <p14:sldId id="364"/>
            <p14:sldId id="391"/>
            <p14:sldId id="392"/>
          </p14:sldIdLst>
        </p14:section>
        <p14:section name="Sección sin título" id="{75D5B931-F01F-40F6-A3F4-286CF63E6D6B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FA4"/>
    <a:srgbClr val="CC3300"/>
    <a:srgbClr val="0000FF"/>
    <a:srgbClr val="C3C4C9"/>
    <a:srgbClr val="C4167D"/>
    <a:srgbClr val="FF3399"/>
    <a:srgbClr val="FF6600"/>
    <a:srgbClr val="0000CC"/>
    <a:srgbClr val="FF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52" autoAdjust="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1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l">
              <a:defRPr sz="1200"/>
            </a:lvl1pPr>
          </a:lstStyle>
          <a:p>
            <a:r>
              <a:rPr lang="es-MX" smtClean="0"/>
              <a:t>Informe 2014 DIRECCIÓN GENERAL DE CONTRALORÍA Y EVALUACIÓN SOCIAL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411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r">
              <a:defRPr sz="1200"/>
            </a:lvl1pPr>
          </a:lstStyle>
          <a:p>
            <a:fld id="{0F145350-4F80-4D0D-9EBC-ABA87207E3BC}" type="datetimeFigureOut">
              <a:rPr lang="es-MX" smtClean="0"/>
              <a:t>07/11/2017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60" cy="496411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2" y="9430091"/>
            <a:ext cx="2945660" cy="496411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r">
              <a:defRPr sz="1200"/>
            </a:lvl1pPr>
          </a:lstStyle>
          <a:p>
            <a:fld id="{6C6CC5F3-3C5D-4D05-8BF8-C8CE2FBB92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908458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288" cy="4960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MX" smtClean="0"/>
              <a:t>Informe 2014 DIRECCIÓN GENERAL DE CONTRALORÍA Y EVALUACIÓN SOCIAL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817" y="0"/>
            <a:ext cx="2946288" cy="4960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12E30-D108-4A76-ACA0-88FFE009926E}" type="datetimeFigureOut">
              <a:rPr lang="es-MX" smtClean="0"/>
              <a:t>07/11/2017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0396" y="4716110"/>
            <a:ext cx="5436883" cy="446729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430595"/>
            <a:ext cx="2946288" cy="4960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817" y="9430595"/>
            <a:ext cx="2946288" cy="4960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5B56E-B22B-45B6-BE76-3736FD45F8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294890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D384-3DF2-485D-A977-27CF2294BFEC}" type="datetime1">
              <a:rPr lang="es-MX" smtClean="0"/>
              <a:t>07/11/2017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6C6F-8976-4CB8-9F08-5D3935D5A3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5500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746E-AB21-4B61-9A91-90666A08EC07}" type="datetime1">
              <a:rPr lang="es-MX" smtClean="0"/>
              <a:t>07/11/2017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6C6F-8976-4CB8-9F08-5D3935D5A3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634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5A04-94EC-42AE-82BD-1AB058AC86D1}" type="datetime1">
              <a:rPr lang="es-MX" smtClean="0"/>
              <a:t>07/11/2017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6C6F-8976-4CB8-9F08-5D3935D5A3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958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4FBB-7CEC-4992-984E-7B0EE2160966}" type="datetime1">
              <a:rPr lang="es-MX" smtClean="0"/>
              <a:t>07/11/2017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6C6F-8976-4CB8-9F08-5D3935D5A3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866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9DEB-3A59-4F48-9E4F-C4FDE0A4DB3C}" type="datetime1">
              <a:rPr lang="es-MX" smtClean="0"/>
              <a:t>07/11/2017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6C6F-8976-4CB8-9F08-5D3935D5A3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899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45A4-789F-489C-98D8-79579A50B75D}" type="datetime1">
              <a:rPr lang="es-MX" smtClean="0"/>
              <a:t>07/11/2017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6C6F-8976-4CB8-9F08-5D3935D5A3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821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5F49-BCC5-4770-A383-22D29BF314DC}" type="datetime1">
              <a:rPr lang="es-MX" smtClean="0"/>
              <a:t>07/11/2017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6C6F-8976-4CB8-9F08-5D3935D5A3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4147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A77FC-F129-4317-B67F-658F201CD7B8}" type="datetime1">
              <a:rPr lang="es-MX" smtClean="0"/>
              <a:t>07/11/2017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6C6F-8976-4CB8-9F08-5D3935D5A3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4427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963C-76EE-4217-817C-316684341D81}" type="datetime1">
              <a:rPr lang="es-MX" smtClean="0"/>
              <a:t>07/11/2017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6C6F-8976-4CB8-9F08-5D3935D5A3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522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0AFB-4369-45B8-A8E2-04035F3D4A3F}" type="datetime1">
              <a:rPr lang="es-MX" smtClean="0"/>
              <a:t>07/11/2017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6C6F-8976-4CB8-9F08-5D3935D5A3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1247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6B383-1F31-4608-8D07-661A79BA7A89}" type="datetime1">
              <a:rPr lang="es-MX" smtClean="0"/>
              <a:t>07/11/2017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6C6F-8976-4CB8-9F08-5D3935D5A3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08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FA00A-7A42-41D1-B54B-3565120B6081}" type="datetime1">
              <a:rPr lang="es-MX" smtClean="0"/>
              <a:t>07/11/2017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C6C6F-8976-4CB8-9F08-5D3935D5A3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5991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-27384"/>
            <a:ext cx="4572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4572000" y="-27384"/>
            <a:ext cx="457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860032" y="3568590"/>
            <a:ext cx="3968262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/>
              </a:rPr>
              <a:t>Programa Estatal de Contraloría y Evaluación Social</a:t>
            </a:r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/>
            </a:r>
            <a:br>
              <a:rPr lang="es-ES" sz="36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</a:br>
            <a:endParaRPr lang="es-ES" sz="36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0341" y="3212976"/>
            <a:ext cx="44296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Secretaría de la Transparencia</a:t>
            </a:r>
          </a:p>
          <a:p>
            <a:pPr algn="ctr"/>
            <a:r>
              <a:rPr lang="es-ES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y Rendición de Cuentas</a:t>
            </a:r>
            <a:endParaRPr lang="es-ES_tradnl" sz="2200" b="1" dirty="0">
              <a:solidFill>
                <a:schemeClr val="bg1"/>
              </a:solidFill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59"/>
          <a:stretch/>
        </p:blipFill>
        <p:spPr>
          <a:xfrm>
            <a:off x="5994114" y="481920"/>
            <a:ext cx="1727771" cy="150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4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G_613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" r="6272"/>
          <a:stretch/>
        </p:blipFill>
        <p:spPr>
          <a:xfrm>
            <a:off x="0" y="-27384"/>
            <a:ext cx="9144000" cy="667709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95536" y="4797152"/>
            <a:ext cx="4752528" cy="1944216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51520" y="5013176"/>
            <a:ext cx="216024" cy="1512168"/>
          </a:xfrm>
          <a:prstGeom prst="rect">
            <a:avLst/>
          </a:prstGeom>
          <a:solidFill>
            <a:srgbClr val="FF1F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1FA4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83568" y="4869160"/>
            <a:ext cx="53285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b="1" dirty="0" smtClean="0">
                <a:solidFill>
                  <a:srgbClr val="17375E"/>
                </a:solidFill>
                <a:latin typeface="Arial"/>
                <a:cs typeface="Arial"/>
              </a:rPr>
              <a:t>Contralores </a:t>
            </a:r>
          </a:p>
          <a:p>
            <a:r>
              <a:rPr lang="es-ES_tradnl" sz="4800" b="1" dirty="0" smtClean="0">
                <a:solidFill>
                  <a:srgbClr val="17375E"/>
                </a:solidFill>
                <a:latin typeface="Arial"/>
                <a:cs typeface="Arial"/>
              </a:rPr>
              <a:t>Juveniles</a:t>
            </a:r>
          </a:p>
          <a:p>
            <a:r>
              <a:rPr lang="es-ES_tradnl" sz="3200" b="1" dirty="0">
                <a:solidFill>
                  <a:srgbClr val="FF6600"/>
                </a:solidFill>
                <a:latin typeface="Arial"/>
                <a:cs typeface="Arial"/>
              </a:rPr>
              <a:t> </a:t>
            </a:r>
          </a:p>
        </p:txBody>
      </p:sp>
      <p:pic>
        <p:nvPicPr>
          <p:cNvPr id="9" name="Imagen 8" descr="ÍCONOS-0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869160"/>
            <a:ext cx="1875216" cy="1875216"/>
          </a:xfrm>
          <a:prstGeom prst="rect">
            <a:avLst/>
          </a:prstGeom>
        </p:spPr>
      </p:pic>
      <p:pic>
        <p:nvPicPr>
          <p:cNvPr id="8" name="Imagen 7" descr="ÍCONOS-1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752" y="116632"/>
            <a:ext cx="871736" cy="87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8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G_290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0" t="1429" r="2371" b="-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851920" y="188640"/>
            <a:ext cx="5040560" cy="187865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3743908" y="404664"/>
            <a:ext cx="216024" cy="151216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067944" y="404664"/>
            <a:ext cx="45365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>
                <a:solidFill>
                  <a:srgbClr val="17375E"/>
                </a:solidFill>
                <a:latin typeface="Arial"/>
                <a:cs typeface="Arial"/>
              </a:rPr>
              <a:t>Contralores </a:t>
            </a:r>
            <a:endParaRPr lang="es-ES_tradnl" sz="4400" b="1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r>
              <a:rPr lang="es-ES_tradnl" sz="4400" b="1" dirty="0" smtClean="0">
                <a:solidFill>
                  <a:srgbClr val="17375E"/>
                </a:solidFill>
                <a:latin typeface="Arial"/>
                <a:cs typeface="Arial"/>
              </a:rPr>
              <a:t>de Plata</a:t>
            </a:r>
            <a:endParaRPr lang="es-ES_tradnl" sz="4400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pic>
        <p:nvPicPr>
          <p:cNvPr id="6" name="Imagen 5" descr="ÍCONOS-10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608" y="1196752"/>
            <a:ext cx="1718784" cy="1718784"/>
          </a:xfrm>
          <a:prstGeom prst="rect">
            <a:avLst/>
          </a:prstGeom>
        </p:spPr>
      </p:pic>
      <p:pic>
        <p:nvPicPr>
          <p:cNvPr id="7" name="Imagen 6" descr="ÍCONOS-18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96" y="469032"/>
            <a:ext cx="871736" cy="87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1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G_262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" t="2767" r="16969" b="3801"/>
          <a:stretch/>
        </p:blipFill>
        <p:spPr>
          <a:xfrm>
            <a:off x="-14436" y="-1488"/>
            <a:ext cx="9158436" cy="685948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79512" y="4869160"/>
            <a:ext cx="5472608" cy="1872208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107504" y="5229200"/>
            <a:ext cx="216024" cy="115212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467544" y="5013176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b="1" dirty="0" smtClean="0">
                <a:solidFill>
                  <a:srgbClr val="17375E"/>
                </a:solidFill>
                <a:latin typeface="Arial"/>
                <a:cs typeface="Arial"/>
              </a:rPr>
              <a:t>Contralores</a:t>
            </a:r>
          </a:p>
          <a:p>
            <a:r>
              <a:rPr lang="es-ES_tradnl" sz="4800" b="1" dirty="0" smtClean="0">
                <a:solidFill>
                  <a:srgbClr val="17375E"/>
                </a:solidFill>
                <a:latin typeface="Arial"/>
                <a:cs typeface="Arial"/>
              </a:rPr>
              <a:t>sin Límites</a:t>
            </a:r>
            <a:endParaRPr lang="es-ES_tradnl" sz="4800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pic>
        <p:nvPicPr>
          <p:cNvPr id="6" name="Imagen 5" descr="ÍCONOS-2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013176"/>
            <a:ext cx="1602464" cy="1602464"/>
          </a:xfrm>
          <a:prstGeom prst="rect">
            <a:avLst/>
          </a:prstGeom>
        </p:spPr>
      </p:pic>
      <p:pic>
        <p:nvPicPr>
          <p:cNvPr id="7" name="Imagen 6" descr="ÍCONOS-1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53008"/>
            <a:ext cx="871736" cy="87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499992" y="2914024"/>
            <a:ext cx="4320480" cy="2952328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8892480" y="3202056"/>
            <a:ext cx="216024" cy="151216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499992" y="3150367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800" b="1" dirty="0">
                <a:solidFill>
                  <a:srgbClr val="17375E"/>
                </a:solidFill>
                <a:latin typeface="Arial"/>
                <a:cs typeface="Arial"/>
              </a:rPr>
              <a:t>Contralores Sin </a:t>
            </a:r>
            <a:r>
              <a:rPr lang="es-ES_tradnl" sz="4800" b="1" dirty="0" smtClean="0">
                <a:solidFill>
                  <a:srgbClr val="17375E"/>
                </a:solidFill>
                <a:latin typeface="Arial"/>
                <a:cs typeface="Arial"/>
              </a:rPr>
              <a:t>Fronteras</a:t>
            </a:r>
            <a:endParaRPr lang="es-ES_tradnl" sz="4400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pic>
        <p:nvPicPr>
          <p:cNvPr id="6" name="Imagen 5" descr="ÍCONOS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858240"/>
            <a:ext cx="2019232" cy="2019232"/>
          </a:xfrm>
          <a:prstGeom prst="rect">
            <a:avLst/>
          </a:prstGeom>
        </p:spPr>
      </p:pic>
      <p:pic>
        <p:nvPicPr>
          <p:cNvPr id="7" name="Imagen 6" descr="ÍCONOS-1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520"/>
            <a:ext cx="871736" cy="871736"/>
          </a:xfrm>
          <a:prstGeom prst="rect">
            <a:avLst/>
          </a:prstGeom>
        </p:spPr>
      </p:pic>
      <p:pic>
        <p:nvPicPr>
          <p:cNvPr id="1028" name="Picture 4" descr="http://modorosa.com/wp-content/uploads/2014/08/muje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384"/>
            <a:ext cx="9108505" cy="66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44016" y="5013176"/>
            <a:ext cx="7236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 smtClean="0">
                <a:solidFill>
                  <a:srgbClr val="FF1FA4"/>
                </a:solidFill>
              </a:rPr>
              <a:t>Contraloras con Valor</a:t>
            </a:r>
          </a:p>
          <a:p>
            <a:endParaRPr lang="es-MX" sz="4800" dirty="0">
              <a:solidFill>
                <a:srgbClr val="FF1FA4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71" y="5733256"/>
            <a:ext cx="1690941" cy="91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35496" y="4977358"/>
            <a:ext cx="179513" cy="169200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010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G_299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7" t="3285" b="4181"/>
          <a:stretch/>
        </p:blipFill>
        <p:spPr>
          <a:xfrm>
            <a:off x="0" y="-27384"/>
            <a:ext cx="9144000" cy="6660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860032" y="188640"/>
            <a:ext cx="4283968" cy="1944216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4644008" y="404664"/>
            <a:ext cx="216024" cy="151216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932040" y="233353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>
                <a:solidFill>
                  <a:srgbClr val="17375E"/>
                </a:solidFill>
                <a:latin typeface="Arial"/>
                <a:cs typeface="Arial"/>
              </a:rPr>
              <a:t>Contralores Sin </a:t>
            </a:r>
            <a:r>
              <a:rPr lang="es-ES_tradnl" sz="4000" b="1" dirty="0" smtClean="0">
                <a:solidFill>
                  <a:srgbClr val="17375E"/>
                </a:solidFill>
                <a:latin typeface="Arial"/>
                <a:cs typeface="Arial"/>
              </a:rPr>
              <a:t>Fronteras</a:t>
            </a:r>
            <a:endParaRPr lang="es-ES_tradnl" sz="4000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pic>
        <p:nvPicPr>
          <p:cNvPr id="6" name="Imagen 5" descr="ÍCONOS-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09768"/>
            <a:ext cx="2019232" cy="2019232"/>
          </a:xfrm>
          <a:prstGeom prst="rect">
            <a:avLst/>
          </a:prstGeom>
        </p:spPr>
      </p:pic>
      <p:pic>
        <p:nvPicPr>
          <p:cNvPr id="7" name="Imagen 6" descr="ÍCONOS-1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1000"/>
            <a:ext cx="871736" cy="87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1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G_325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4"/>
          <a:stretch/>
        </p:blipFill>
        <p:spPr>
          <a:xfrm>
            <a:off x="0" y="-1"/>
            <a:ext cx="9144000" cy="666936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1520" y="4653136"/>
            <a:ext cx="5365104" cy="201622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107504" y="5085184"/>
            <a:ext cx="216024" cy="115212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395536" y="4869160"/>
            <a:ext cx="41764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dirty="0">
                <a:solidFill>
                  <a:srgbClr val="17375E"/>
                </a:solidFill>
                <a:latin typeface="Arial"/>
                <a:cs typeface="Arial"/>
              </a:rPr>
              <a:t>Contralores de Mi Tierra</a:t>
            </a:r>
          </a:p>
          <a:p>
            <a:r>
              <a:rPr lang="es-ES_tradnl" sz="4800" b="1" dirty="0">
                <a:latin typeface="Arial"/>
                <a:cs typeface="Arial"/>
              </a:rPr>
              <a:t> </a:t>
            </a:r>
            <a:endParaRPr lang="es-ES_tradnl" sz="48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7" name="Imagen 6" descr="ÍCONOS-0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085184"/>
            <a:ext cx="1440160" cy="1440160"/>
          </a:xfrm>
          <a:prstGeom prst="rect">
            <a:avLst/>
          </a:prstGeom>
        </p:spPr>
      </p:pic>
      <p:pic>
        <p:nvPicPr>
          <p:cNvPr id="8" name="Imagen 7" descr="ÍCONOS-1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53008"/>
            <a:ext cx="871736" cy="87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4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G_299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b="792"/>
          <a:stretch/>
        </p:blipFill>
        <p:spPr>
          <a:xfrm>
            <a:off x="0" y="0"/>
            <a:ext cx="9144000" cy="666936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79512" y="2420888"/>
            <a:ext cx="3744416" cy="3243132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35496" y="3284984"/>
            <a:ext cx="216024" cy="151216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539552" y="2327389"/>
            <a:ext cx="33123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>
                <a:solidFill>
                  <a:srgbClr val="17375E"/>
                </a:solidFill>
                <a:latin typeface="Arial"/>
                <a:cs typeface="Arial"/>
              </a:rPr>
              <a:t>Contraloría Social en Programas </a:t>
            </a:r>
            <a:r>
              <a:rPr lang="es-ES_tradnl" sz="4400" b="1" dirty="0" smtClean="0">
                <a:solidFill>
                  <a:srgbClr val="17375E"/>
                </a:solidFill>
                <a:latin typeface="Arial"/>
                <a:cs typeface="Arial"/>
              </a:rPr>
              <a:t>Estatales</a:t>
            </a:r>
            <a:endParaRPr lang="es-ES_tradnl" sz="4400" b="1" dirty="0">
              <a:solidFill>
                <a:srgbClr val="17375E"/>
              </a:solidFill>
              <a:latin typeface="Arial"/>
              <a:cs typeface="Arial"/>
            </a:endParaRPr>
          </a:p>
          <a:p>
            <a:r>
              <a:rPr lang="es-ES_tradnl" sz="4400" b="1" dirty="0">
                <a:latin typeface="Arial"/>
                <a:cs typeface="Arial"/>
              </a:rPr>
              <a:t> </a:t>
            </a:r>
          </a:p>
        </p:txBody>
      </p:sp>
      <p:pic>
        <p:nvPicPr>
          <p:cNvPr id="8" name="Imagen 7" descr="ÍCONOS-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871932"/>
            <a:ext cx="2019232" cy="2019232"/>
          </a:xfrm>
          <a:prstGeom prst="rect">
            <a:avLst/>
          </a:prstGeom>
        </p:spPr>
      </p:pic>
      <p:pic>
        <p:nvPicPr>
          <p:cNvPr id="9" name="Imagen 8" descr="ÍCONOS-1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6984"/>
            <a:ext cx="871736" cy="87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0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G_658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r="6032"/>
          <a:stretch/>
        </p:blipFill>
        <p:spPr>
          <a:xfrm>
            <a:off x="1" y="0"/>
            <a:ext cx="9144000" cy="666936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23528" y="4725144"/>
            <a:ext cx="7344816" cy="187220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251520" y="4857080"/>
            <a:ext cx="216024" cy="1512168"/>
          </a:xfrm>
          <a:prstGeom prst="rect">
            <a:avLst/>
          </a:prstGeom>
          <a:solidFill>
            <a:srgbClr val="FF1F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1FA4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39552" y="4869160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b="1" dirty="0">
                <a:solidFill>
                  <a:srgbClr val="17375E"/>
                </a:solidFill>
                <a:latin typeface="Arial"/>
                <a:cs typeface="Arial"/>
              </a:rPr>
              <a:t>Cultura de la </a:t>
            </a:r>
            <a:endParaRPr lang="es-ES_tradnl" sz="4800" b="1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r>
              <a:rPr lang="es-ES_tradnl" sz="4800" b="1" dirty="0" smtClean="0">
                <a:solidFill>
                  <a:srgbClr val="17375E"/>
                </a:solidFill>
                <a:latin typeface="Arial"/>
                <a:cs typeface="Arial"/>
              </a:rPr>
              <a:t>Denuncia Ciudadana</a:t>
            </a:r>
            <a:endParaRPr lang="es-ES_tradnl" sz="4800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pic>
        <p:nvPicPr>
          <p:cNvPr id="6" name="Imagen 5" descr="ÍCONOS-0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797152"/>
            <a:ext cx="1746480" cy="1746480"/>
          </a:xfrm>
          <a:prstGeom prst="rect">
            <a:avLst/>
          </a:prstGeom>
        </p:spPr>
      </p:pic>
      <p:pic>
        <p:nvPicPr>
          <p:cNvPr id="7" name="Imagen 6" descr="ÍCONOS-1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681" y="116632"/>
            <a:ext cx="871736" cy="87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0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7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" r="8576"/>
          <a:stretch/>
        </p:blipFill>
        <p:spPr>
          <a:xfrm>
            <a:off x="1" y="0"/>
            <a:ext cx="9144000" cy="6870494"/>
          </a:xfrm>
          <a:prstGeom prst="rect">
            <a:avLst/>
          </a:prstGeom>
        </p:spPr>
      </p:pic>
      <p:pic>
        <p:nvPicPr>
          <p:cNvPr id="7" name="Imagen 6" descr="logo gto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692173"/>
            <a:ext cx="1152020" cy="984250"/>
          </a:xfrm>
          <a:prstGeom prst="rect">
            <a:avLst/>
          </a:prstGeom>
        </p:spPr>
      </p:pic>
      <p:pic>
        <p:nvPicPr>
          <p:cNvPr id="2" name="Imagen 1" descr="Untitled-6-01.png"/>
          <p:cNvPicPr>
            <a:picLocks noChangeAspect="1"/>
          </p:cNvPicPr>
          <p:nvPr/>
        </p:nvPicPr>
        <p:blipFill rotWithShape="1">
          <a:blip r:embed="rId4" cstate="print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4" b="20817"/>
          <a:stretch/>
        </p:blipFill>
        <p:spPr>
          <a:xfrm>
            <a:off x="1" y="3867844"/>
            <a:ext cx="3382802" cy="309175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5496" y="4709462"/>
            <a:ext cx="33473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FFFFFF"/>
                </a:solidFill>
              </a:rPr>
              <a:t>Promoción, difusión y capacitación en materia de contraloría social</a:t>
            </a:r>
            <a:endParaRPr lang="es-ES_tradnl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73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EDIFICIO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80" b="89954" l="2463" r="89761">
                        <a14:foregroundMark x1="69823" y1="8083" x2="69823" y2="8083"/>
                        <a14:foregroundMark x1="50577" y1="29677" x2="50577" y2="29677"/>
                        <a14:foregroundMark x1="26944" y1="25520" x2="26944" y2="25520"/>
                        <a14:foregroundMark x1="5774" y1="15935" x2="5774" y2="15935"/>
                        <a14:foregroundMark x1="10547" y1="42379" x2="10547" y2="42379"/>
                        <a14:foregroundMark x1="47575" y1="59584" x2="47575" y2="59584"/>
                        <a14:foregroundMark x1="85296" y1="38568" x2="85296" y2="38568"/>
                        <a14:foregroundMark x1="75828" y1="23210" x2="75828" y2="23210"/>
                        <a14:foregroundMark x1="13241" y1="16166" x2="13241" y2="16166"/>
                        <a14:foregroundMark x1="33487" y1="3580" x2="33487" y2="3580"/>
                        <a14:foregroundMark x1="47421" y1="56697" x2="47421" y2="56697"/>
                        <a14:foregroundMark x1="23018" y1="81986" x2="23018" y2="81986"/>
                        <a14:foregroundMark x1="23403" y1="76790" x2="23403" y2="76790"/>
                        <a14:foregroundMark x1="21401" y1="78176" x2="21401" y2="78176"/>
                        <a14:foregroundMark x1="18245" y1="78984" x2="18245" y2="78984"/>
                        <a14:foregroundMark x1="18245" y1="78984" x2="18245" y2="78984"/>
                        <a14:foregroundMark x1="8237" y1="85104" x2="8237" y2="85104"/>
                        <a14:foregroundMark x1="8237" y1="85104" x2="8237" y2="85104"/>
                        <a14:foregroundMark x1="2463" y1="73095" x2="2463" y2="73095"/>
                        <a14:foregroundMark x1="2463" y1="73095" x2="2463" y2="73095"/>
                        <a14:foregroundMark x1="16397" y1="6928" x2="16397" y2="6928"/>
                        <a14:foregroundMark x1="16397" y1="6928" x2="16397" y2="6928"/>
                        <a14:foregroundMark x1="72594" y1="39838" x2="72594" y2="39838"/>
                        <a14:foregroundMark x1="69823" y1="39492" x2="69823" y2="39492"/>
                        <a14:foregroundMark x1="79369" y1="35566" x2="79369" y2="35566"/>
                        <a14:foregroundMark x1="78368" y1="34527" x2="78368" y2="34527"/>
                        <a14:backgroundMark x1="60662" y1="86605" x2="60662" y2="86605"/>
                        <a14:backgroundMark x1="76597" y1="32564" x2="76597" y2="32564"/>
                        <a14:backgroundMark x1="75058" y1="33372" x2="75058" y2="33372"/>
                        <a14:backgroundMark x1="73287" y1="35912" x2="73287" y2="35912"/>
                        <a14:backgroundMark x1="71363" y1="37529" x2="71363" y2="37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69"/>
          <a:stretch/>
        </p:blipFill>
        <p:spPr>
          <a:xfrm>
            <a:off x="0" y="822481"/>
            <a:ext cx="10044608" cy="649495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932040" y="1124744"/>
            <a:ext cx="3852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6600"/>
                </a:solidFill>
                <a:latin typeface="Century Gothic" panose="020B0502020202020204" pitchFamily="34" charset="0"/>
                <a:cs typeface="Arial"/>
              </a:rPr>
              <a:t>«</a:t>
            </a:r>
            <a:r>
              <a:rPr lang="es-ES_tradnl" sz="2800" b="1" dirty="0" smtClean="0">
                <a:solidFill>
                  <a:srgbClr val="FF6600"/>
                </a:solidFill>
                <a:latin typeface="Century Gothic" panose="020B0502020202020204" pitchFamily="34" charset="0"/>
                <a:cs typeface="Arial"/>
              </a:rPr>
              <a:t>Impulso a la </a:t>
            </a:r>
            <a:r>
              <a:rPr lang="es-ES_tradnl" sz="2800" b="1" dirty="0">
                <a:solidFill>
                  <a:srgbClr val="FF6600"/>
                </a:solidFill>
                <a:latin typeface="Century Gothic" panose="020B0502020202020204" pitchFamily="34" charset="0"/>
                <a:cs typeface="Arial"/>
              </a:rPr>
              <a:t>c</a:t>
            </a:r>
            <a:r>
              <a:rPr lang="es-ES_tradnl" sz="2800" b="1" dirty="0" smtClean="0">
                <a:solidFill>
                  <a:srgbClr val="FF6600"/>
                </a:solidFill>
                <a:latin typeface="Century Gothic" panose="020B0502020202020204" pitchFamily="34" charset="0"/>
                <a:cs typeface="Arial"/>
              </a:rPr>
              <a:t>ultura</a:t>
            </a:r>
          </a:p>
          <a:p>
            <a:r>
              <a:rPr lang="es-ES_tradnl" sz="2800" b="1" dirty="0" smtClean="0">
                <a:solidFill>
                  <a:srgbClr val="FF6600"/>
                </a:solidFill>
                <a:latin typeface="Century Gothic" panose="020B0502020202020204" pitchFamily="34" charset="0"/>
                <a:cs typeface="Arial"/>
              </a:rPr>
              <a:t>de la participación </a:t>
            </a:r>
          </a:p>
          <a:p>
            <a:r>
              <a:rPr lang="es-ES_tradnl" sz="2800" b="1" dirty="0" smtClean="0">
                <a:solidFill>
                  <a:srgbClr val="FF6600"/>
                </a:solidFill>
                <a:latin typeface="Century Gothic" panose="020B0502020202020204" pitchFamily="34" charset="0"/>
                <a:cs typeface="Arial"/>
              </a:rPr>
              <a:t>Ciudadana en </a:t>
            </a:r>
          </a:p>
          <a:p>
            <a:r>
              <a:rPr lang="es-ES_tradnl" sz="2800" b="1" dirty="0" smtClean="0">
                <a:solidFill>
                  <a:srgbClr val="FF6600"/>
                </a:solidFill>
                <a:latin typeface="Century Gothic" panose="020B0502020202020204" pitchFamily="34" charset="0"/>
                <a:cs typeface="Arial"/>
              </a:rPr>
              <a:t>Guanajuato» </a:t>
            </a:r>
          </a:p>
        </p:txBody>
      </p:sp>
    </p:spTree>
    <p:extLst>
      <p:ext uri="{BB962C8B-B14F-4D97-AF65-F5344CB8AC3E}">
        <p14:creationId xmlns:p14="http://schemas.microsoft.com/office/powerpoint/2010/main" val="246031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7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" r="8576"/>
          <a:stretch/>
        </p:blipFill>
        <p:spPr>
          <a:xfrm>
            <a:off x="1" y="0"/>
            <a:ext cx="9144000" cy="6870494"/>
          </a:xfrm>
          <a:prstGeom prst="rect">
            <a:avLst/>
          </a:prstGeom>
        </p:spPr>
      </p:pic>
      <p:pic>
        <p:nvPicPr>
          <p:cNvPr id="7" name="Imagen 6" descr="logo gto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257" y="5715431"/>
            <a:ext cx="1152020" cy="984250"/>
          </a:xfrm>
          <a:prstGeom prst="rect">
            <a:avLst/>
          </a:prstGeom>
        </p:spPr>
      </p:pic>
      <p:pic>
        <p:nvPicPr>
          <p:cNvPr id="2" name="Imagen 1" descr="Untitled-6-01.png"/>
          <p:cNvPicPr>
            <a:picLocks noChangeAspect="1"/>
          </p:cNvPicPr>
          <p:nvPr/>
        </p:nvPicPr>
        <p:blipFill rotWithShape="1">
          <a:blip r:embed="rId4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4" b="20817"/>
          <a:stretch/>
        </p:blipFill>
        <p:spPr>
          <a:xfrm>
            <a:off x="0" y="1479530"/>
            <a:ext cx="5995944" cy="548007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16582" y="3622773"/>
            <a:ext cx="535713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i="1" dirty="0">
                <a:solidFill>
                  <a:schemeClr val="bg1"/>
                </a:solidFill>
              </a:rPr>
              <a:t>VISIÓN </a:t>
            </a:r>
            <a:r>
              <a:rPr lang="es-ES_tradnl" sz="4400" b="1" i="1" dirty="0" smtClean="0">
                <a:solidFill>
                  <a:schemeClr val="bg1"/>
                </a:solidFill>
              </a:rPr>
              <a:t>2012</a:t>
            </a:r>
            <a:r>
              <a:rPr lang="es-ES_tradnl" sz="4400" b="1" i="1" dirty="0">
                <a:solidFill>
                  <a:schemeClr val="bg1"/>
                </a:solidFill>
              </a:rPr>
              <a:t>-2018 </a:t>
            </a:r>
            <a:endParaRPr lang="es-ES_tradnl" sz="4400" b="1" dirty="0">
              <a:solidFill>
                <a:schemeClr val="bg1"/>
              </a:solidFill>
            </a:endParaRPr>
          </a:p>
          <a:p>
            <a:r>
              <a:rPr lang="es-ES_tradnl" sz="4000" b="1" i="1" dirty="0">
                <a:solidFill>
                  <a:srgbClr val="FFFFFF"/>
                </a:solidFill>
              </a:rPr>
              <a:t>TEMA: </a:t>
            </a:r>
            <a:r>
              <a:rPr lang="es-ES_tradnl" sz="4000" b="1" i="1" dirty="0" smtClean="0">
                <a:solidFill>
                  <a:srgbClr val="FFFFFF"/>
                </a:solidFill>
              </a:rPr>
              <a:t>Contraloría Social</a:t>
            </a:r>
            <a:endParaRPr lang="es-ES_tradnl" sz="4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6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16582" y="3622773"/>
            <a:ext cx="535713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i="1" dirty="0">
                <a:solidFill>
                  <a:schemeClr val="bg1"/>
                </a:solidFill>
              </a:rPr>
              <a:t>VISIÓN </a:t>
            </a:r>
            <a:r>
              <a:rPr lang="es-ES_tradnl" sz="4400" b="1" i="1" dirty="0" smtClean="0">
                <a:solidFill>
                  <a:schemeClr val="bg1"/>
                </a:solidFill>
              </a:rPr>
              <a:t>2012</a:t>
            </a:r>
            <a:r>
              <a:rPr lang="es-ES_tradnl" sz="4400" b="1" i="1" dirty="0">
                <a:solidFill>
                  <a:schemeClr val="bg1"/>
                </a:solidFill>
              </a:rPr>
              <a:t>-2018 </a:t>
            </a:r>
            <a:endParaRPr lang="es-ES_tradnl" sz="4400" b="1" dirty="0">
              <a:solidFill>
                <a:schemeClr val="bg1"/>
              </a:solidFill>
            </a:endParaRPr>
          </a:p>
          <a:p>
            <a:r>
              <a:rPr lang="es-ES_tradnl" sz="4000" b="1" i="1" dirty="0">
                <a:solidFill>
                  <a:srgbClr val="FFFFFF"/>
                </a:solidFill>
              </a:rPr>
              <a:t>TEMA: </a:t>
            </a:r>
            <a:r>
              <a:rPr lang="es-ES_tradnl" sz="4000" b="1" i="1" dirty="0" smtClean="0">
                <a:solidFill>
                  <a:srgbClr val="FFFFFF"/>
                </a:solidFill>
              </a:rPr>
              <a:t>Contraloría Social</a:t>
            </a:r>
            <a:endParaRPr lang="es-ES_tradnl" sz="4000" b="1" dirty="0">
              <a:solidFill>
                <a:srgbClr val="FFFF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23" y="0"/>
            <a:ext cx="7353559" cy="66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7" descr="ÍCONOS-1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88640"/>
            <a:ext cx="871736" cy="87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5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consej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145" b="19514"/>
          <a:stretch/>
        </p:blipFill>
        <p:spPr bwMode="auto">
          <a:xfrm>
            <a:off x="0" y="1700808"/>
            <a:ext cx="9144000" cy="293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6"/>
          <p:cNvSpPr/>
          <p:nvPr/>
        </p:nvSpPr>
        <p:spPr>
          <a:xfrm>
            <a:off x="3949892" y="4725144"/>
            <a:ext cx="5194108" cy="98072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Consejo  de Contraloría Social del Estado de Guanajuato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4" descr="Consejo de Contraloria-01 (1)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933" y="4725256"/>
            <a:ext cx="952987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49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G_250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" t="2983" r="31491" b="20314"/>
          <a:stretch/>
        </p:blipFill>
        <p:spPr>
          <a:xfrm>
            <a:off x="0" y="-1"/>
            <a:ext cx="9144000" cy="666936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79512" y="2996952"/>
            <a:ext cx="3744416" cy="2664296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ÍCONOS-0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869160"/>
            <a:ext cx="1872208" cy="187220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95536" y="3212976"/>
            <a:ext cx="374441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40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Con Orgullo y Compromiso, Cuida tu </a:t>
            </a:r>
            <a:r>
              <a:rPr lang="es-ES_tradnl" sz="40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Obra</a:t>
            </a:r>
            <a:endParaRPr lang="es-ES_tradnl" sz="40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8" name="Imagen 7" descr="ÍCONOS-1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32656"/>
            <a:ext cx="871736" cy="87173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5496" y="3573016"/>
            <a:ext cx="216024" cy="151216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287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kinder_slider_niños0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8" r="1053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51520" y="4656994"/>
            <a:ext cx="6715984" cy="169083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143508" y="4733970"/>
            <a:ext cx="216024" cy="15121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1FA4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14776" y="4758924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b="1" dirty="0" smtClean="0">
                <a:solidFill>
                  <a:srgbClr val="17375E"/>
                </a:solidFill>
                <a:latin typeface="Arial"/>
                <a:cs typeface="Arial"/>
              </a:rPr>
              <a:t>Pequeños Agentes</a:t>
            </a:r>
          </a:p>
          <a:p>
            <a:r>
              <a:rPr lang="es-ES_tradnl" sz="4800" b="1" dirty="0" smtClean="0">
                <a:solidFill>
                  <a:srgbClr val="17375E"/>
                </a:solidFill>
                <a:latin typeface="Arial"/>
                <a:cs typeface="Arial"/>
              </a:rPr>
              <a:t>00 Trampas</a:t>
            </a:r>
            <a:endParaRPr lang="es-ES_tradnl" sz="4800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pic>
        <p:nvPicPr>
          <p:cNvPr id="15" name="Imagen 14" descr="ICONOS CQ Y KINDE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33" y="4656994"/>
            <a:ext cx="1962912" cy="1969008"/>
          </a:xfrm>
          <a:prstGeom prst="rect">
            <a:avLst/>
          </a:prstGeom>
        </p:spPr>
      </p:pic>
      <p:pic>
        <p:nvPicPr>
          <p:cNvPr id="9" name="Imagen 8" descr="ÍCONOS-1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408" y="0"/>
            <a:ext cx="871736" cy="87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7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G_107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66936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187624" y="8856"/>
            <a:ext cx="3816424" cy="1979984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79512" y="332656"/>
            <a:ext cx="216024" cy="151216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8000"/>
              </a:solidFill>
            </a:endParaRPr>
          </a:p>
        </p:txBody>
      </p:sp>
      <p:pic>
        <p:nvPicPr>
          <p:cNvPr id="3" name="Imagen 2" descr="ÍCONOS-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088" y="1340768"/>
            <a:ext cx="2023864" cy="202386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547664" y="260648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>
                <a:solidFill>
                  <a:srgbClr val="17375E"/>
                </a:solidFill>
                <a:latin typeface="Arial"/>
                <a:cs typeface="Arial"/>
              </a:rPr>
              <a:t>Agentes </a:t>
            </a:r>
            <a:endParaRPr lang="es-ES_tradnl" sz="4000" b="1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r>
              <a:rPr lang="es-ES_tradnl" sz="4000" b="1" dirty="0" smtClean="0">
                <a:solidFill>
                  <a:srgbClr val="17375E"/>
                </a:solidFill>
                <a:latin typeface="Arial"/>
                <a:cs typeface="Arial"/>
              </a:rPr>
              <a:t>00 </a:t>
            </a:r>
            <a:r>
              <a:rPr lang="es-ES_tradnl" sz="4000" b="1" dirty="0" smtClean="0">
                <a:solidFill>
                  <a:srgbClr val="17375E"/>
                </a:solidFill>
                <a:latin typeface="Arial"/>
                <a:cs typeface="Arial"/>
              </a:rPr>
              <a:t>Trampas</a:t>
            </a:r>
            <a:endParaRPr lang="es-ES_tradnl" sz="4000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pic>
        <p:nvPicPr>
          <p:cNvPr id="7" name="Imagen 6" descr="ÍCONOS-1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81000"/>
            <a:ext cx="871736" cy="87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3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667104" y="2967335"/>
            <a:ext cx="59775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PROYECTO C	Q</a:t>
            </a:r>
            <a:endParaRPr lang="es-ES_tradn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Imagen 1" descr="secundari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8"/>
          <a:stretch/>
        </p:blipFill>
        <p:spPr>
          <a:xfrm>
            <a:off x="-1016" y="33164"/>
            <a:ext cx="9145016" cy="57721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51520" y="5229200"/>
            <a:ext cx="5824942" cy="121707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79512" y="5085184"/>
            <a:ext cx="216024" cy="1512168"/>
          </a:xfrm>
          <a:prstGeom prst="rect">
            <a:avLst/>
          </a:prstGeom>
          <a:solidFill>
            <a:srgbClr val="C79E3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1FA4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67544" y="5274772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b="1" dirty="0" smtClean="0">
                <a:solidFill>
                  <a:srgbClr val="17375E"/>
                </a:solidFill>
                <a:latin typeface="Arial"/>
                <a:cs typeface="Arial"/>
              </a:rPr>
              <a:t>Colectivo CQ</a:t>
            </a:r>
            <a:endParaRPr lang="es-ES_tradnl" sz="4800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pic>
        <p:nvPicPr>
          <p:cNvPr id="7" name="Imagen 6" descr="ICONOS CQ Y KINDER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012111"/>
            <a:ext cx="1729257" cy="1729257"/>
          </a:xfrm>
          <a:prstGeom prst="rect">
            <a:avLst/>
          </a:prstGeom>
        </p:spPr>
      </p:pic>
      <p:pic>
        <p:nvPicPr>
          <p:cNvPr id="8" name="Imagen 7" descr="ÍCONOS-1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941" y="263967"/>
            <a:ext cx="871736" cy="87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8122</TotalTime>
  <Words>108</Words>
  <Application>Microsoft Office PowerPoint</Application>
  <PresentationFormat>Presentación en pantalla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1_Tema de Office</vt:lpstr>
      <vt:lpstr>Programa Estatal de Contraloría y Evaluación Social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Transparencia</dc:creator>
  <cp:lastModifiedBy>Transparencia</cp:lastModifiedBy>
  <cp:revision>403</cp:revision>
  <cp:lastPrinted>2015-09-01T02:19:03Z</cp:lastPrinted>
  <dcterms:created xsi:type="dcterms:W3CDTF">2015-01-16T16:43:00Z</dcterms:created>
  <dcterms:modified xsi:type="dcterms:W3CDTF">2017-11-07T19:11:41Z</dcterms:modified>
</cp:coreProperties>
</file>